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3"/>
  </p:notesMasterIdLst>
  <p:sldIdLst>
    <p:sldId id="256" r:id="rId2"/>
    <p:sldId id="285" r:id="rId3"/>
    <p:sldId id="270" r:id="rId4"/>
    <p:sldId id="274" r:id="rId5"/>
    <p:sldId id="288" r:id="rId6"/>
    <p:sldId id="289" r:id="rId7"/>
    <p:sldId id="290" r:id="rId8"/>
    <p:sldId id="264" r:id="rId9"/>
    <p:sldId id="293" r:id="rId10"/>
    <p:sldId id="265" r:id="rId11"/>
    <p:sldId id="295" r:id="rId12"/>
    <p:sldId id="258" r:id="rId13"/>
    <p:sldId id="277" r:id="rId14"/>
    <p:sldId id="299" r:id="rId15"/>
    <p:sldId id="300" r:id="rId16"/>
    <p:sldId id="301" r:id="rId17"/>
    <p:sldId id="302" r:id="rId18"/>
    <p:sldId id="303" r:id="rId19"/>
    <p:sldId id="304" r:id="rId20"/>
    <p:sldId id="305" r:id="rId21"/>
    <p:sldId id="306" r:id="rId22"/>
    <p:sldId id="307" r:id="rId23"/>
    <p:sldId id="308" r:id="rId24"/>
    <p:sldId id="309" r:id="rId25"/>
    <p:sldId id="311" r:id="rId26"/>
    <p:sldId id="312" r:id="rId27"/>
    <p:sldId id="313" r:id="rId28"/>
    <p:sldId id="314" r:id="rId29"/>
    <p:sldId id="315" r:id="rId30"/>
    <p:sldId id="316" r:id="rId31"/>
    <p:sldId id="317" r:id="rId32"/>
    <p:sldId id="310" r:id="rId33"/>
    <p:sldId id="275" r:id="rId34"/>
    <p:sldId id="287" r:id="rId35"/>
    <p:sldId id="286" r:id="rId36"/>
    <p:sldId id="257" r:id="rId37"/>
    <p:sldId id="296" r:id="rId38"/>
    <p:sldId id="298" r:id="rId39"/>
    <p:sldId id="259" r:id="rId40"/>
    <p:sldId id="260" r:id="rId41"/>
    <p:sldId id="261" r:id="rId42"/>
    <p:sldId id="262" r:id="rId43"/>
    <p:sldId id="263" r:id="rId44"/>
    <p:sldId id="292" r:id="rId45"/>
    <p:sldId id="294" r:id="rId46"/>
    <p:sldId id="266" r:id="rId47"/>
    <p:sldId id="267" r:id="rId48"/>
    <p:sldId id="268" r:id="rId49"/>
    <p:sldId id="269" r:id="rId50"/>
    <p:sldId id="271" r:id="rId51"/>
    <p:sldId id="272" r:id="rId52"/>
    <p:sldId id="273" r:id="rId53"/>
    <p:sldId id="276" r:id="rId54"/>
    <p:sldId id="297" r:id="rId55"/>
    <p:sldId id="278" r:id="rId56"/>
    <p:sldId id="279" r:id="rId57"/>
    <p:sldId id="280" r:id="rId58"/>
    <p:sldId id="281" r:id="rId59"/>
    <p:sldId id="282" r:id="rId60"/>
    <p:sldId id="283" r:id="rId61"/>
    <p:sldId id="284" r:id="rId62"/>
  </p:sldIdLst>
  <p:sldSz cx="18288000" cy="10287000"/>
  <p:notesSz cx="6858000" cy="9144000"/>
  <p:embeddedFontLst>
    <p:embeddedFont>
      <p:font typeface="Cabin"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F20"/>
    <a:srgbClr val="BFAC95"/>
    <a:srgbClr val="A4632C"/>
    <a:srgbClr val="984807"/>
    <a:srgbClr val="CFC4B2"/>
    <a:srgbClr val="53483A"/>
    <a:srgbClr val="57514A"/>
    <a:srgbClr val="FFFEF5"/>
    <a:srgbClr val="E6D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78AA9E-5FCC-4A68-BC7D-CD78FF88122C}">
  <a:tblStyle styleId="{B478AA9E-5FCC-4A68-BC7D-CD78FF88122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2058"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74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31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687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099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145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225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458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806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037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760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856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90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53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4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512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757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69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9156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73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3651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694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681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83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37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5590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84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541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731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404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500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9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image" Target="../media/image53.jpg"/></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60.jp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image" Target="../media/image61.jp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67.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7" Type="http://schemas.openxmlformats.org/officeDocument/2006/relationships/image" Target="../media/image71.png"/><Relationship Id="rId2" Type="http://schemas.openxmlformats.org/officeDocument/2006/relationships/notesSlide" Target="../notesSlides/notesSlide60.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8" Type="http://schemas.openxmlformats.org/officeDocument/2006/relationships/image" Target="../media/image72.png"/><Relationship Id="rId3" Type="http://schemas.openxmlformats.org/officeDocument/2006/relationships/image" Target="../media/image4.jp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83"/>
        <p:cNvGrpSpPr/>
        <p:nvPr/>
      </p:nvGrpSpPr>
      <p:grpSpPr>
        <a:xfrm>
          <a:off x="0" y="0"/>
          <a:ext cx="0" cy="0"/>
          <a:chOff x="0" y="0"/>
          <a:chExt cx="0" cy="0"/>
        </a:xfrm>
      </p:grpSpPr>
      <p:sp>
        <p:nvSpPr>
          <p:cNvPr id="84" name="Google Shape;84;p13"/>
          <p:cNvSpPr/>
          <p:nvPr/>
        </p:nvSpPr>
        <p:spPr>
          <a:xfrm>
            <a:off x="7110032" y="0"/>
            <a:ext cx="11177968"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rotWithShape="1">
          <a:blip r:embed="rId3">
            <a:alphaModFix amt="39000"/>
          </a:blip>
          <a:srcRect t="9346" b="22897"/>
          <a:stretch/>
        </p:blipFill>
        <p:spPr>
          <a:xfrm>
            <a:off x="7110032" y="0"/>
            <a:ext cx="11177968" cy="10287000"/>
          </a:xfrm>
          <a:prstGeom prst="rect">
            <a:avLst/>
          </a:prstGeom>
          <a:noFill/>
          <a:ln>
            <a:noFill/>
          </a:ln>
        </p:spPr>
      </p:pic>
      <p:sp>
        <p:nvSpPr>
          <p:cNvPr id="86" name="Google Shape;86;p13"/>
          <p:cNvSpPr/>
          <p:nvPr/>
        </p:nvSpPr>
        <p:spPr>
          <a:xfrm>
            <a:off x="10758034" y="1229383"/>
            <a:ext cx="5516413" cy="7828234"/>
          </a:xfrm>
          <a:prstGeom prst="rect">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rotWithShape="1">
          <a:blip r:embed="rId4">
            <a:alphaModFix/>
          </a:blip>
          <a:srcRect l="3995" r="3994"/>
          <a:stretch/>
        </p:blipFill>
        <p:spPr>
          <a:xfrm>
            <a:off x="11087004" y="1623245"/>
            <a:ext cx="4858473" cy="7040510"/>
          </a:xfrm>
          <a:prstGeom prst="rect">
            <a:avLst/>
          </a:prstGeom>
          <a:noFill/>
          <a:ln>
            <a:noFill/>
          </a:ln>
        </p:spPr>
      </p:pic>
      <p:cxnSp>
        <p:nvCxnSpPr>
          <p:cNvPr id="88" name="Google Shape;88;p13"/>
          <p:cNvCxnSpPr/>
          <p:nvPr/>
        </p:nvCxnSpPr>
        <p:spPr>
          <a:xfrm>
            <a:off x="0" y="4700847"/>
            <a:ext cx="9513089" cy="0"/>
          </a:xfrm>
          <a:prstGeom prst="straightConnector1">
            <a:avLst/>
          </a:prstGeom>
          <a:noFill/>
          <a:ln w="47625" cap="flat" cmpd="sng">
            <a:solidFill>
              <a:srgbClr val="3B2F20"/>
            </a:solidFill>
            <a:prstDash val="solid"/>
            <a:round/>
            <a:headEnd type="none" w="sm" len="sm"/>
            <a:tailEnd type="none" w="sm" len="sm"/>
          </a:ln>
        </p:spPr>
      </p:cxnSp>
      <p:cxnSp>
        <p:nvCxnSpPr>
          <p:cNvPr id="89" name="Google Shape;89;p13"/>
          <p:cNvCxnSpPr/>
          <p:nvPr/>
        </p:nvCxnSpPr>
        <p:spPr>
          <a:xfrm rot="-5400000">
            <a:off x="12372869" y="4147374"/>
            <a:ext cx="9772861" cy="0"/>
          </a:xfrm>
          <a:prstGeom prst="straightConnector1">
            <a:avLst/>
          </a:prstGeom>
          <a:noFill/>
          <a:ln w="47625" cap="flat" cmpd="sng">
            <a:solidFill>
              <a:srgbClr val="3B2F20"/>
            </a:solidFill>
            <a:prstDash val="solid"/>
            <a:round/>
            <a:headEnd type="none" w="sm" len="sm"/>
            <a:tailEnd type="none" w="sm" len="sm"/>
          </a:ln>
        </p:spPr>
      </p:cxnSp>
      <p:cxnSp>
        <p:nvCxnSpPr>
          <p:cNvPr id="90" name="Google Shape;90;p13"/>
          <p:cNvCxnSpPr/>
          <p:nvPr/>
        </p:nvCxnSpPr>
        <p:spPr>
          <a:xfrm rot="-5400000">
            <a:off x="-2688486" y="430188"/>
            <a:ext cx="7434372" cy="0"/>
          </a:xfrm>
          <a:prstGeom prst="straightConnector1">
            <a:avLst/>
          </a:prstGeom>
          <a:noFill/>
          <a:ln w="47625" cap="flat" cmpd="sng">
            <a:solidFill>
              <a:srgbClr val="3B2F20"/>
            </a:solidFill>
            <a:prstDash val="solid"/>
            <a:round/>
            <a:headEnd type="none" w="sm" len="sm"/>
            <a:tailEnd type="none" w="sm" len="sm"/>
          </a:ln>
        </p:spPr>
      </p:cxnSp>
      <p:cxnSp>
        <p:nvCxnSpPr>
          <p:cNvPr id="91" name="Google Shape;91;p13"/>
          <p:cNvCxnSpPr/>
          <p:nvPr/>
        </p:nvCxnSpPr>
        <p:spPr>
          <a:xfrm rot="-5400000">
            <a:off x="-1411586" y="-190588"/>
            <a:ext cx="6192822" cy="0"/>
          </a:xfrm>
          <a:prstGeom prst="straightConnector1">
            <a:avLst/>
          </a:prstGeom>
          <a:noFill/>
          <a:ln w="47625" cap="flat" cmpd="sng">
            <a:solidFill>
              <a:srgbClr val="3B2F20"/>
            </a:solidFill>
            <a:prstDash val="solid"/>
            <a:round/>
            <a:headEnd type="none" w="sm" len="sm"/>
            <a:tailEnd type="none" w="sm" len="sm"/>
          </a:ln>
        </p:spPr>
      </p:cxnSp>
      <p:cxnSp>
        <p:nvCxnSpPr>
          <p:cNvPr id="92" name="Google Shape;92;p13"/>
          <p:cNvCxnSpPr/>
          <p:nvPr/>
        </p:nvCxnSpPr>
        <p:spPr>
          <a:xfrm rot="-5400000">
            <a:off x="-102267" y="-843783"/>
            <a:ext cx="4886431" cy="0"/>
          </a:xfrm>
          <a:prstGeom prst="straightConnector1">
            <a:avLst/>
          </a:prstGeom>
          <a:noFill/>
          <a:ln w="47625" cap="flat" cmpd="sng">
            <a:solidFill>
              <a:srgbClr val="3B2F20"/>
            </a:solidFill>
            <a:prstDash val="solid"/>
            <a:round/>
            <a:headEnd type="none" w="sm" len="sm"/>
            <a:tailEnd type="none" w="sm" len="sm"/>
          </a:ln>
        </p:spPr>
      </p:cxnSp>
      <p:sp>
        <p:nvSpPr>
          <p:cNvPr id="93" name="Google Shape;93;p13"/>
          <p:cNvSpPr txBox="1"/>
          <p:nvPr/>
        </p:nvSpPr>
        <p:spPr>
          <a:xfrm>
            <a:off x="165100" y="4723934"/>
            <a:ext cx="10173900" cy="27699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MISOGYNY</a:t>
            </a:r>
          </a:p>
          <a:p>
            <a:pPr marL="0" marR="0" lvl="0" indent="0" algn="l" rtl="0">
              <a:lnSpc>
                <a:spcPct val="100000"/>
              </a:lnSpc>
              <a:spcBef>
                <a:spcPts val="0"/>
              </a:spcBef>
              <a:spcAft>
                <a:spcPts val="0"/>
              </a:spcAft>
              <a:buNone/>
            </a:pPr>
            <a:r>
              <a:rPr lang="en-US" sz="9000" dirty="0">
                <a:solidFill>
                  <a:srgbClr val="3B2F20"/>
                </a:solidFill>
                <a:latin typeface="Montserrat"/>
                <a:sym typeface="Montserrat"/>
              </a:rPr>
              <a:t>DETECTION</a:t>
            </a:r>
            <a:endParaRPr dirty="0"/>
          </a:p>
        </p:txBody>
      </p:sp>
      <p:sp>
        <p:nvSpPr>
          <p:cNvPr id="2" name="Google Shape;93;p13">
            <a:extLst>
              <a:ext uri="{FF2B5EF4-FFF2-40B4-BE49-F238E27FC236}">
                <a16:creationId xmlns:a16="http://schemas.microsoft.com/office/drawing/2014/main" id="{C071C25A-06AF-5C0B-A8BF-968DEA404848}"/>
              </a:ext>
            </a:extLst>
          </p:cNvPr>
          <p:cNvSpPr txBox="1"/>
          <p:nvPr/>
        </p:nvSpPr>
        <p:spPr>
          <a:xfrm>
            <a:off x="374617" y="7949621"/>
            <a:ext cx="10173900"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err="1">
                <a:solidFill>
                  <a:srgbClr val="3B2F20"/>
                </a:solidFill>
                <a:latin typeface="Montserrat"/>
                <a:ea typeface="Montserrat"/>
                <a:cs typeface="Montserrat"/>
                <a:sym typeface="Montserrat"/>
              </a:rPr>
              <a:t>Canistro</a:t>
            </a:r>
            <a:r>
              <a:rPr lang="en-US" sz="2400" dirty="0">
                <a:solidFill>
                  <a:srgbClr val="3B2F20"/>
                </a:solidFill>
                <a:latin typeface="Montserrat"/>
                <a:ea typeface="Montserrat"/>
                <a:cs typeface="Montserrat"/>
                <a:sym typeface="Montserrat"/>
              </a:rPr>
              <a:t> Federico 775605</a:t>
            </a:r>
          </a:p>
          <a:p>
            <a:pPr marL="0" marR="0" lvl="0" indent="0" algn="l" rtl="0">
              <a:lnSpc>
                <a:spcPct val="100000"/>
              </a:lnSpc>
              <a:spcBef>
                <a:spcPts val="0"/>
              </a:spcBef>
              <a:spcAft>
                <a:spcPts val="0"/>
              </a:spcAft>
              <a:buNone/>
            </a:pPr>
            <a:endParaRPr lang="en-US" sz="2400" b="0" i="0" u="none" strike="noStrike" cap="none" dirty="0">
              <a:solidFill>
                <a:srgbClr val="3B2F20"/>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2400" dirty="0">
                <a:solidFill>
                  <a:srgbClr val="3B2F20"/>
                </a:solidFill>
                <a:latin typeface="Montserrat"/>
                <a:ea typeface="Montserrat"/>
                <a:cs typeface="Montserrat"/>
                <a:sym typeface="Montserrat"/>
              </a:rPr>
              <a:t>De Cosmis Ivan 787066</a:t>
            </a:r>
            <a:endParaRPr lang="en-US" sz="2400" b="0" i="0" u="none" strike="noStrike" cap="none" dirty="0">
              <a:solidFill>
                <a:srgbClr val="3B2F20"/>
              </a:solidFill>
              <a:latin typeface="Montserrat"/>
              <a:ea typeface="Montserrat"/>
              <a:cs typeface="Montserrat"/>
              <a:sym typeface="Montserrat"/>
            </a:endParaRPr>
          </a:p>
        </p:txBody>
      </p:sp>
      <p:pic>
        <p:nvPicPr>
          <p:cNvPr id="4" name="Immagine 3" descr="Immagine che contiene testo, poster, grafica, disegno&#10;&#10;Descrizione generata automaticamente">
            <a:extLst>
              <a:ext uri="{FF2B5EF4-FFF2-40B4-BE49-F238E27FC236}">
                <a16:creationId xmlns:a16="http://schemas.microsoft.com/office/drawing/2014/main" id="{9A5CD88C-F615-9D82-A5A2-7B7804BF27C0}"/>
              </a:ext>
            </a:extLst>
          </p:cNvPr>
          <p:cNvPicPr>
            <a:picLocks noChangeAspect="1"/>
          </p:cNvPicPr>
          <p:nvPr/>
        </p:nvPicPr>
        <p:blipFill>
          <a:blip r:embed="rId5"/>
          <a:stretch>
            <a:fillRect/>
          </a:stretch>
        </p:blipFill>
        <p:spPr>
          <a:xfrm>
            <a:off x="11064133" y="1599433"/>
            <a:ext cx="4881344" cy="7064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par>
                                <p:cTn id="13" presetID="10"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1000"/>
                                        <p:tgtEl>
                                          <p:spTgt spid="86"/>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1000"/>
                                        <p:tgtEl>
                                          <p:spTgt spid="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253"/>
        <p:cNvGrpSpPr/>
        <p:nvPr/>
      </p:nvGrpSpPr>
      <p:grpSpPr>
        <a:xfrm>
          <a:off x="0" y="0"/>
          <a:ext cx="0" cy="0"/>
          <a:chOff x="0" y="0"/>
          <a:chExt cx="0" cy="0"/>
        </a:xfrm>
      </p:grpSpPr>
      <p:sp>
        <p:nvSpPr>
          <p:cNvPr id="255" name="Google Shape;255;p22"/>
          <p:cNvSpPr txBox="1"/>
          <p:nvPr/>
        </p:nvSpPr>
        <p:spPr>
          <a:xfrm>
            <a:off x="1028700" y="1019175"/>
            <a:ext cx="162306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MISO_SET AND AGGR_SET</a:t>
            </a:r>
            <a:endParaRPr dirty="0"/>
          </a:p>
        </p:txBody>
      </p:sp>
      <p:graphicFrame>
        <p:nvGraphicFramePr>
          <p:cNvPr id="256" name="Google Shape;256;p22"/>
          <p:cNvGraphicFramePr/>
          <p:nvPr>
            <p:extLst>
              <p:ext uri="{D42A27DB-BD31-4B8C-83A1-F6EECF244321}">
                <p14:modId xmlns:p14="http://schemas.microsoft.com/office/powerpoint/2010/main" val="2966752334"/>
              </p:ext>
            </p:extLst>
          </p:nvPr>
        </p:nvGraphicFramePr>
        <p:xfrm>
          <a:off x="3172846" y="3525838"/>
          <a:ext cx="10888050" cy="6002500"/>
        </p:xfrm>
        <a:graphic>
          <a:graphicData uri="http://schemas.openxmlformats.org/drawingml/2006/table">
            <a:tbl>
              <a:tblPr>
                <a:solidFill>
                  <a:srgbClr val="CFC4B2"/>
                </a:solidFill>
                <a:tableStyleId>{B478AA9E-5FCC-4A68-BC7D-CD78FF88122C}</a:tableStyleId>
              </a:tblPr>
              <a:tblGrid>
                <a:gridCol w="546290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tblGrid>
              <a:tr h="3001250">
                <a:tc>
                  <a:txBody>
                    <a:bodyPr/>
                    <a:lstStyle/>
                    <a:p>
                      <a:pPr marL="0" marR="0" lvl="0" indent="0" algn="ctr" rtl="0">
                        <a:spcBef>
                          <a:spcPts val="0"/>
                        </a:spcBef>
                        <a:spcAft>
                          <a:spcPts val="0"/>
                        </a:spcAft>
                        <a:buNone/>
                      </a:pPr>
                      <a:endParaRPr sz="3000" b="1" u="none" strike="noStrike" cap="none" dirty="0">
                        <a:solidFill>
                          <a:srgbClr val="3B2F20"/>
                        </a:solidFill>
                      </a:endParaRPr>
                    </a:p>
                    <a:p>
                      <a:pPr marL="0" marR="0" lvl="0" indent="0" algn="ctr" rtl="0">
                        <a:spcBef>
                          <a:spcPts val="0"/>
                        </a:spcBef>
                        <a:spcAft>
                          <a:spcPts val="0"/>
                        </a:spcAft>
                        <a:buNone/>
                      </a:pPr>
                      <a:r>
                        <a:rPr lang="it-IT" sz="3000" b="1" u="none" strike="noStrike" cap="none" dirty="0" err="1">
                          <a:solidFill>
                            <a:srgbClr val="3B2F20"/>
                          </a:solidFill>
                        </a:rPr>
                        <a:t>train_set_miso</a:t>
                      </a:r>
                      <a:endParaRPr dirty="0"/>
                    </a:p>
                    <a:p>
                      <a:pPr algn="ctr"/>
                      <a:r>
                        <a:rPr lang="en-US" sz="2000" b="0" i="0" u="none" strike="noStrike" cap="none" dirty="0">
                          <a:solidFill>
                            <a:srgbClr val="3B2F20"/>
                          </a:solidFill>
                          <a:effectLst/>
                          <a:latin typeface="Montserrat" panose="00000500000000000000" pitchFamily="2" charset="0"/>
                          <a:ea typeface="Calibri"/>
                          <a:cs typeface="Calibri"/>
                          <a:sym typeface="Arial"/>
                        </a:rPr>
                        <a:t>contains all the data for the train for the task of finding misogynous tweets</a:t>
                      </a: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dirty="0">
                        <a:solidFill>
                          <a:srgbClr val="3B2F20"/>
                        </a:solidFill>
                      </a:endParaRPr>
                    </a:p>
                    <a:p>
                      <a:pPr marL="0" marR="0" lvl="0" indent="0" algn="ctr" rtl="0">
                        <a:spcBef>
                          <a:spcPts val="0"/>
                        </a:spcBef>
                        <a:spcAft>
                          <a:spcPts val="0"/>
                        </a:spcAft>
                        <a:buNone/>
                      </a:pPr>
                      <a:r>
                        <a:rPr lang="it-IT" sz="3000" b="1" u="none" strike="noStrike" cap="none" dirty="0" err="1">
                          <a:solidFill>
                            <a:srgbClr val="3B2F20"/>
                          </a:solidFill>
                        </a:rPr>
                        <a:t>test_set_miso</a:t>
                      </a:r>
                      <a:endParaRPr dirty="0"/>
                    </a:p>
                    <a:p>
                      <a:pPr algn="ctr"/>
                      <a:r>
                        <a:rPr lang="en-US" sz="2000" b="0" i="0" u="none" strike="noStrike" cap="none" dirty="0">
                          <a:solidFill>
                            <a:srgbClr val="3B2F20"/>
                          </a:solidFill>
                          <a:effectLst/>
                          <a:latin typeface="Montserrat" panose="00000500000000000000" pitchFamily="2" charset="0"/>
                          <a:ea typeface="Calibri"/>
                          <a:cs typeface="Calibri"/>
                          <a:sym typeface="Arial"/>
                        </a:rPr>
                        <a:t>contains all the data for the test for the task of finding misogynous tweets</a:t>
                      </a:r>
                    </a:p>
                  </a:txBody>
                  <a:tcPr marL="91450" marR="91450" marT="45725" marB="45725" anchor="ctr">
                    <a:solidFill>
                      <a:srgbClr val="CFC4B2">
                        <a:alpha val="21960"/>
                      </a:srgbClr>
                    </a:solidFill>
                  </a:tcPr>
                </a:tc>
                <a:extLst>
                  <a:ext uri="{0D108BD9-81ED-4DB2-BD59-A6C34878D82A}">
                    <a16:rowId xmlns:a16="http://schemas.microsoft.com/office/drawing/2014/main" val="10000"/>
                  </a:ext>
                </a:extLst>
              </a:tr>
              <a:tr h="3001250">
                <a:tc>
                  <a:txBody>
                    <a:bodyPr/>
                    <a:lstStyle/>
                    <a:p>
                      <a:pPr marL="0" marR="0" lvl="0" indent="0" algn="ctr" rtl="0">
                        <a:spcBef>
                          <a:spcPts val="0"/>
                        </a:spcBef>
                        <a:spcAft>
                          <a:spcPts val="0"/>
                        </a:spcAft>
                        <a:buNone/>
                      </a:pPr>
                      <a:r>
                        <a:rPr lang="it-IT" sz="3000" b="1" dirty="0" err="1">
                          <a:solidFill>
                            <a:srgbClr val="3B2F20"/>
                          </a:solidFill>
                        </a:rPr>
                        <a:t>train_set_aggr</a:t>
                      </a:r>
                      <a:endParaRPr dirty="0"/>
                    </a:p>
                    <a:p>
                      <a:pPr algn="ctr"/>
                      <a:r>
                        <a:rPr lang="en-US" sz="2000" b="0" i="0" u="none" strike="noStrike" cap="none" dirty="0">
                          <a:solidFill>
                            <a:srgbClr val="3B2F20"/>
                          </a:solidFill>
                          <a:effectLst/>
                          <a:latin typeface="Montserrat" panose="00000500000000000000" pitchFamily="2" charset="0"/>
                          <a:ea typeface="Calibri"/>
                          <a:cs typeface="Calibri"/>
                          <a:sym typeface="Arial"/>
                        </a:rPr>
                        <a:t>contains all the data for the train for the task of finding aggressive tweets among misogynistic</a:t>
                      </a: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it-IT" sz="3000" b="1" dirty="0" err="1">
                          <a:solidFill>
                            <a:srgbClr val="3B2F20"/>
                          </a:solidFill>
                        </a:rPr>
                        <a:t>test_set_aggr</a:t>
                      </a:r>
                      <a:endParaRPr dirty="0"/>
                    </a:p>
                    <a:p>
                      <a:pPr algn="ctr"/>
                      <a:r>
                        <a:rPr lang="en-US" sz="2000" b="0" i="0" u="none" strike="noStrike" cap="none" dirty="0">
                          <a:solidFill>
                            <a:srgbClr val="3B2F20"/>
                          </a:solidFill>
                          <a:effectLst/>
                          <a:latin typeface="Montserrat" panose="00000500000000000000" pitchFamily="2" charset="0"/>
                          <a:ea typeface="Calibri"/>
                          <a:cs typeface="Calibri"/>
                          <a:sym typeface="Arial"/>
                        </a:rPr>
                        <a:t>contains all the data for the test for the task of finding aggressive tweets among misogynistic ones</a:t>
                      </a:r>
                    </a:p>
                  </a:txBody>
                  <a:tcPr marL="91450" marR="91450" marT="45725" marB="45725" anchor="ctr">
                    <a:solidFill>
                      <a:srgbClr val="CFC4B2">
                        <a:alpha val="21960"/>
                      </a:srgbClr>
                    </a:solidFill>
                  </a:tcPr>
                </a:tc>
                <a:extLst>
                  <a:ext uri="{0D108BD9-81ED-4DB2-BD59-A6C34878D82A}">
                    <a16:rowId xmlns:a16="http://schemas.microsoft.com/office/drawing/2014/main" val="10001"/>
                  </a:ext>
                </a:extLst>
              </a:tr>
            </a:tbl>
          </a:graphicData>
        </a:graphic>
      </p:graphicFrame>
      <p:cxnSp>
        <p:nvCxnSpPr>
          <p:cNvPr id="257" name="Google Shape;257;p22"/>
          <p:cNvCxnSpPr/>
          <p:nvPr/>
        </p:nvCxnSpPr>
        <p:spPr>
          <a:xfrm rot="10800000">
            <a:off x="-25557" y="2575791"/>
            <a:ext cx="17284857"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14610250" y="9528338"/>
            <a:ext cx="6285393"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fade">
                                      <p:cBhvr>
                                        <p:cTn id="15" dur="500"/>
                                        <p:tgtEl>
                                          <p:spTgt spid="256"/>
                                        </p:tgtEl>
                                      </p:cBhvr>
                                    </p:animEffect>
                                  </p:childTnLst>
                                </p:cTn>
                              </p:par>
                              <p:par>
                                <p:cTn id="16" presetID="10" presetClass="entr" presetSubtype="0" fill="hold" nodeType="with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3454751" y="3481505"/>
            <a:ext cx="11325223"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3B2F20"/>
                </a:solidFill>
                <a:latin typeface="Montserrat"/>
                <a:sym typeface="Montserrat"/>
              </a:rPr>
              <a:t>MODEL:</a:t>
            </a:r>
          </a:p>
          <a:p>
            <a:pPr marL="0" marR="0" lvl="0" indent="0" algn="ctr" rtl="0">
              <a:lnSpc>
                <a:spcPct val="120000"/>
              </a:lnSpc>
              <a:spcBef>
                <a:spcPts val="0"/>
              </a:spcBef>
              <a:spcAft>
                <a:spcPts val="0"/>
              </a:spcAft>
              <a:buNone/>
            </a:pPr>
            <a:r>
              <a:rPr lang="en-US" sz="9000" dirty="0">
                <a:solidFill>
                  <a:srgbClr val="3B2F20"/>
                </a:solidFill>
                <a:latin typeface="Montserrat"/>
                <a:sym typeface="Montserrat"/>
              </a:rPr>
              <a:t>RANDOM FOREST</a:t>
            </a:r>
            <a:endParaRPr dirty="0"/>
          </a:p>
        </p:txBody>
      </p:sp>
      <p:pic>
        <p:nvPicPr>
          <p:cNvPr id="3" name="Elemento grafico 2" descr="Scena di foresta con riempimento a tinta unita">
            <a:extLst>
              <a:ext uri="{FF2B5EF4-FFF2-40B4-BE49-F238E27FC236}">
                <a16:creationId xmlns:a16="http://schemas.microsoft.com/office/drawing/2014/main" id="{8B9FA91A-0007-409D-9125-E3F16BA7C2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09017" y="3881438"/>
            <a:ext cx="2524123" cy="2524123"/>
          </a:xfrm>
          <a:prstGeom prst="rect">
            <a:avLst/>
          </a:prstGeom>
        </p:spPr>
      </p:pic>
      <p:pic>
        <p:nvPicPr>
          <p:cNvPr id="4" name="Elemento grafico 3" descr="Scena di foresta con riempimento a tinta unita">
            <a:extLst>
              <a:ext uri="{FF2B5EF4-FFF2-40B4-BE49-F238E27FC236}">
                <a16:creationId xmlns:a16="http://schemas.microsoft.com/office/drawing/2014/main" id="{D8991F10-87E0-B2EF-4F37-76CC89818F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54860" y="3881438"/>
            <a:ext cx="2524123" cy="2524123"/>
          </a:xfrm>
          <a:prstGeom prst="rect">
            <a:avLst/>
          </a:prstGeom>
        </p:spPr>
      </p:pic>
    </p:spTree>
    <p:extLst>
      <p:ext uri="{BB962C8B-B14F-4D97-AF65-F5344CB8AC3E}">
        <p14:creationId xmlns:p14="http://schemas.microsoft.com/office/powerpoint/2010/main" val="8144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65043" y="4335042"/>
            <a:ext cx="4077320" cy="5737365"/>
            <a:chOff x="0" y="-192881"/>
            <a:chExt cx="5436428" cy="7649820"/>
          </a:xfrm>
        </p:grpSpPr>
        <p:sp>
          <p:nvSpPr>
            <p:cNvPr id="122" name="Google Shape;122;p15"/>
            <p:cNvSpPr txBox="1"/>
            <p:nvPr/>
          </p:nvSpPr>
          <p:spPr>
            <a:xfrm rot="16200000">
              <a:off x="-21077" y="1999432"/>
              <a:ext cx="6893396" cy="4021614"/>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RF is a machine learning algorithm that is used for classification and regression problems. It is based on the concept of a set of decision trees (known as a "forest") that are built randomly and then combined to get a final prediction</a:t>
              </a:r>
              <a:endParaRPr sz="2000" dirty="0">
                <a:solidFill>
                  <a:srgbClr val="3B2F20"/>
                </a:solidFill>
                <a:latin typeface="Montserrat" panose="00000500000000000000" pitchFamily="2" charset="0"/>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WHAT</a:t>
              </a:r>
              <a:endParaRPr dirty="0"/>
            </a:p>
          </p:txBody>
        </p:sp>
      </p:grpSp>
      <p:grpSp>
        <p:nvGrpSpPr>
          <p:cNvPr id="127" name="Google Shape;127;p15"/>
          <p:cNvGrpSpPr/>
          <p:nvPr/>
        </p:nvGrpSpPr>
        <p:grpSpPr>
          <a:xfrm rot="5400000">
            <a:off x="7580120" y="3933399"/>
            <a:ext cx="3274032" cy="5737365"/>
            <a:chOff x="0" y="-192881"/>
            <a:chExt cx="4365377" cy="7649820"/>
          </a:xfrm>
        </p:grpSpPr>
        <p:sp>
          <p:nvSpPr>
            <p:cNvPr id="128" name="Google Shape;128;p15"/>
            <p:cNvSpPr txBox="1"/>
            <p:nvPr/>
          </p:nvSpPr>
          <p:spPr>
            <a:xfrm rot="16200000">
              <a:off x="-750713" y="2340847"/>
              <a:ext cx="7359597" cy="2872582"/>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How the Random Forest model works: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Creation of decision trees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Feature selection</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Training of decision trees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Prediction</a:t>
              </a: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How</a:t>
              </a:r>
              <a:endParaRPr dirty="0"/>
            </a:p>
          </p:txBody>
        </p:sp>
      </p:grpSp>
      <p:grpSp>
        <p:nvGrpSpPr>
          <p:cNvPr id="134" name="Google Shape;134;p15"/>
          <p:cNvGrpSpPr/>
          <p:nvPr/>
        </p:nvGrpSpPr>
        <p:grpSpPr>
          <a:xfrm rot="5400000">
            <a:off x="13605750" y="4119600"/>
            <a:ext cx="3646434" cy="5737365"/>
            <a:chOff x="0" y="-192881"/>
            <a:chExt cx="4861911" cy="7649820"/>
          </a:xfrm>
        </p:grpSpPr>
        <p:sp>
          <p:nvSpPr>
            <p:cNvPr id="135" name="Google Shape;135;p15"/>
            <p:cNvSpPr txBox="1"/>
            <p:nvPr/>
          </p:nvSpPr>
          <p:spPr>
            <a:xfrm rot="16200000">
              <a:off x="-541436" y="2053588"/>
              <a:ext cx="7359597" cy="3447097"/>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Some of the Random Forest advantages: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Automatic handling of relevant variables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Resistance to noise and outliers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Evaluation of variable importance</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Reduction of overfitting risk</a:t>
              </a: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3B2F20"/>
                  </a:solidFill>
                  <a:latin typeface="Montserrat"/>
                  <a:ea typeface="Montserrat"/>
                  <a:cs typeface="Montserrat"/>
                  <a:sym typeface="Montserrat"/>
                </a:rPr>
                <a:t>Advantages</a:t>
              </a:r>
              <a:endParaRPr dirty="0"/>
            </a:p>
          </p:txBody>
        </p:sp>
      </p:grpSp>
      <p:sp>
        <p:nvSpPr>
          <p:cNvPr id="140" name="Google Shape;140;p15"/>
          <p:cNvSpPr txBox="1"/>
          <p:nvPr/>
        </p:nvSpPr>
        <p:spPr>
          <a:xfrm>
            <a:off x="543922" y="1019175"/>
            <a:ext cx="12541758"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it-IT" sz="7500" b="0" i="0" u="none" strike="noStrike" cap="none" dirty="0">
                <a:solidFill>
                  <a:srgbClr val="3B2F20"/>
                </a:solidFill>
                <a:latin typeface="Montserrat"/>
                <a:ea typeface="Montserrat"/>
                <a:cs typeface="Montserrat"/>
                <a:sym typeface="Montserrat"/>
              </a:rPr>
              <a:t>WHAT, HOW, ADVANTAGES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4000" y="844945"/>
            <a:ext cx="7127286"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Misogyny Detection</a:t>
            </a:r>
            <a:endParaRPr sz="1000" dirty="0"/>
          </a:p>
        </p:txBody>
      </p:sp>
      <p:sp>
        <p:nvSpPr>
          <p:cNvPr id="436" name="Google Shape;436;p34"/>
          <p:cNvSpPr txBox="1"/>
          <p:nvPr/>
        </p:nvSpPr>
        <p:spPr>
          <a:xfrm>
            <a:off x="9263799" y="2296366"/>
            <a:ext cx="8372482" cy="23206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random forest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Random Forest</a:t>
            </a:r>
            <a:r>
              <a:rPr lang="en-US" sz="1800" b="0" i="0" u="none" strike="noStrike" cap="none" dirty="0">
                <a:solidFill>
                  <a:srgbClr val="3B2F20"/>
                </a:solidFill>
                <a:latin typeface="Montserrat"/>
                <a:ea typeface="Montserrat"/>
                <a:cs typeface="Montserrat"/>
                <a:sym typeface="Montserrat"/>
              </a:rPr>
              <a:t> </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14350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0.70</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0.76</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0.39</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0.52</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0.59</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0.87</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0.70</a:t>
            </a:r>
          </a:p>
        </p:txBody>
      </p:sp>
      <p:pic>
        <p:nvPicPr>
          <p:cNvPr id="5" name="Immagine 4" descr="Immagine che contiene testo, schermata, Carattere, diagramma&#10;&#10;Descrizione generata automaticamente">
            <a:extLst>
              <a:ext uri="{FF2B5EF4-FFF2-40B4-BE49-F238E27FC236}">
                <a16:creationId xmlns:a16="http://schemas.microsoft.com/office/drawing/2014/main" id="{956FB4CC-6A3E-8765-1678-5A3D14C51152}"/>
              </a:ext>
            </a:extLst>
          </p:cNvPr>
          <p:cNvPicPr>
            <a:picLocks noChangeAspect="1"/>
          </p:cNvPicPr>
          <p:nvPr/>
        </p:nvPicPr>
        <p:blipFill>
          <a:blip r:embed="rId3"/>
          <a:stretch>
            <a:fillRect/>
          </a:stretch>
        </p:blipFill>
        <p:spPr>
          <a:xfrm>
            <a:off x="865621" y="2418601"/>
            <a:ext cx="7072257" cy="5449798"/>
          </a:xfrm>
          <a:prstGeom prst="rect">
            <a:avLst/>
          </a:prstGeom>
          <a:ln w="57150">
            <a:solidFill>
              <a:srgbClr val="3B2F2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10" y="940195"/>
            <a:ext cx="7127286"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Misogyny Detection</a:t>
            </a:r>
            <a:endParaRPr sz="1000" dirty="0"/>
          </a:p>
        </p:txBody>
      </p:sp>
      <p:sp>
        <p:nvSpPr>
          <p:cNvPr id="436" name="Google Shape;436;p34"/>
          <p:cNvSpPr txBox="1"/>
          <p:nvPr/>
        </p:nvSpPr>
        <p:spPr>
          <a:xfrm>
            <a:off x="782309" y="2391616"/>
            <a:ext cx="8372482" cy="27207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random forest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Random Forest</a:t>
            </a:r>
            <a:r>
              <a:rPr lang="en-US" sz="1800" b="0" i="0" u="none" strike="noStrike" cap="none" dirty="0">
                <a:solidFill>
                  <a:srgbClr val="3B2F20"/>
                </a:solidFill>
                <a:latin typeface="Montserrat"/>
                <a:ea typeface="Montserrat"/>
                <a:cs typeface="Montserrat"/>
                <a:sym typeface="Montserrat"/>
              </a:rPr>
              <a:t> </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82309" y="523875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0.72</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0.76</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0.51</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0.61</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0.63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0.84</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0.72</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6" cy="5449798"/>
          </a:xfrm>
          <a:prstGeom prst="rect">
            <a:avLst/>
          </a:prstGeom>
          <a:ln w="57150">
            <a:solidFill>
              <a:srgbClr val="3B2F20"/>
            </a:solidFill>
          </a:ln>
        </p:spPr>
      </p:pic>
    </p:spTree>
    <p:extLst>
      <p:ext uri="{BB962C8B-B14F-4D97-AF65-F5344CB8AC3E}">
        <p14:creationId xmlns:p14="http://schemas.microsoft.com/office/powerpoint/2010/main" val="30793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3999" y="844945"/>
            <a:ext cx="747712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9263799" y="2296366"/>
            <a:ext cx="8372482" cy="23206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random forest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Random Forest</a:t>
            </a:r>
            <a:r>
              <a:rPr lang="en-US" sz="1800" b="0" i="0" u="none" strike="noStrike" cap="none" dirty="0">
                <a:solidFill>
                  <a:srgbClr val="3B2F20"/>
                </a:solidFill>
                <a:latin typeface="Montserrat"/>
                <a:ea typeface="Montserrat"/>
                <a:cs typeface="Montserrat"/>
                <a:sym typeface="Montserrat"/>
              </a:rPr>
              <a:t> </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14350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0.57</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0.82</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0.40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0.54</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0.43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0.84</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0.57</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6" cy="5449798"/>
          </a:xfrm>
          <a:prstGeom prst="rect">
            <a:avLst/>
          </a:prstGeom>
          <a:ln w="57150">
            <a:solidFill>
              <a:srgbClr val="3B2F20"/>
            </a:solidFill>
          </a:ln>
        </p:spPr>
      </p:pic>
    </p:spTree>
    <p:extLst>
      <p:ext uri="{BB962C8B-B14F-4D97-AF65-F5344CB8AC3E}">
        <p14:creationId xmlns:p14="http://schemas.microsoft.com/office/powerpoint/2010/main" val="131226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09" y="940195"/>
            <a:ext cx="736706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782309" y="2391616"/>
            <a:ext cx="8372482" cy="27207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random forest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Random Forest</a:t>
            </a:r>
            <a:r>
              <a:rPr lang="en-US" sz="1800" b="0" i="0" u="none" strike="noStrike" cap="none" dirty="0">
                <a:solidFill>
                  <a:srgbClr val="3B2F20"/>
                </a:solidFill>
                <a:latin typeface="Montserrat"/>
                <a:ea typeface="Montserrat"/>
                <a:cs typeface="Montserrat"/>
                <a:sym typeface="Montserrat"/>
              </a:rPr>
              <a:t> </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82309" y="523875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0.58</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0.87</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0.36</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0.51</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0.43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0.90</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0.58</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6" cy="5449797"/>
          </a:xfrm>
          <a:prstGeom prst="rect">
            <a:avLst/>
          </a:prstGeom>
          <a:ln w="57150">
            <a:solidFill>
              <a:srgbClr val="3B2F20"/>
            </a:solidFill>
          </a:ln>
        </p:spPr>
      </p:pic>
    </p:spTree>
    <p:extLst>
      <p:ext uri="{BB962C8B-B14F-4D97-AF65-F5344CB8AC3E}">
        <p14:creationId xmlns:p14="http://schemas.microsoft.com/office/powerpoint/2010/main" val="58975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3999" y="844945"/>
            <a:ext cx="747712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9263799" y="1842141"/>
            <a:ext cx="8372482" cy="328089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tried to balance the train set artificially removing 1400 samples from the aggressive data, we have used the following operations on the text: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Random Forest</a:t>
            </a:r>
            <a:r>
              <a:rPr lang="en-US" sz="1800" b="0" i="0" u="none" strike="noStrike" cap="none" dirty="0">
                <a:solidFill>
                  <a:srgbClr val="3B2F20"/>
                </a:solidFill>
                <a:latin typeface="Montserrat"/>
                <a:ea typeface="Montserrat"/>
                <a:cs typeface="Montserrat"/>
                <a:sym typeface="Montserrat"/>
              </a:rPr>
              <a:t> </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14350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0.64</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0.81</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0.78</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0.79</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0.62</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0.66</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0.64</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6" cy="5449797"/>
          </a:xfrm>
          <a:prstGeom prst="rect">
            <a:avLst/>
          </a:prstGeom>
          <a:ln w="57150">
            <a:solidFill>
              <a:srgbClr val="3B2F20"/>
            </a:solidFill>
          </a:ln>
        </p:spPr>
      </p:pic>
    </p:spTree>
    <p:extLst>
      <p:ext uri="{BB962C8B-B14F-4D97-AF65-F5344CB8AC3E}">
        <p14:creationId xmlns:p14="http://schemas.microsoft.com/office/powerpoint/2010/main" val="6712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3454751" y="3481505"/>
            <a:ext cx="11325223"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3B2F20"/>
                </a:solidFill>
                <a:latin typeface="Montserrat"/>
                <a:sym typeface="Montserrat"/>
              </a:rPr>
              <a:t>MODEL:</a:t>
            </a:r>
          </a:p>
          <a:p>
            <a:pPr marL="0" marR="0" lvl="0" indent="0" algn="ctr" rtl="0">
              <a:lnSpc>
                <a:spcPct val="120000"/>
              </a:lnSpc>
              <a:spcBef>
                <a:spcPts val="0"/>
              </a:spcBef>
              <a:spcAft>
                <a:spcPts val="0"/>
              </a:spcAft>
              <a:buNone/>
            </a:pPr>
            <a:r>
              <a:rPr lang="en-US" sz="9000" dirty="0">
                <a:solidFill>
                  <a:srgbClr val="3B2F20"/>
                </a:solidFill>
                <a:latin typeface="Montserrat"/>
                <a:sym typeface="Montserrat"/>
              </a:rPr>
              <a:t>NAIVE BAYES</a:t>
            </a:r>
            <a:endParaRPr dirty="0"/>
          </a:p>
        </p:txBody>
      </p:sp>
      <p:pic>
        <p:nvPicPr>
          <p:cNvPr id="5" name="Elemento grafico 4" descr="Sostanze chimiche con riempimento a tinta unita">
            <a:extLst>
              <a:ext uri="{FF2B5EF4-FFF2-40B4-BE49-F238E27FC236}">
                <a16:creationId xmlns:a16="http://schemas.microsoft.com/office/drawing/2014/main" id="{CD12F3FA-CA04-3DFF-4710-39DD9129E8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0389" y="3857624"/>
            <a:ext cx="2571747" cy="2571747"/>
          </a:xfrm>
          <a:prstGeom prst="rect">
            <a:avLst/>
          </a:prstGeom>
        </p:spPr>
      </p:pic>
      <p:pic>
        <p:nvPicPr>
          <p:cNvPr id="6" name="Elemento grafico 5" descr="Sostanze chimiche con riempimento a tinta unita">
            <a:extLst>
              <a:ext uri="{FF2B5EF4-FFF2-40B4-BE49-F238E27FC236}">
                <a16:creationId xmlns:a16="http://schemas.microsoft.com/office/drawing/2014/main" id="{64FF377A-9FE9-9620-BCE7-D40E889D9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53040" y="3857624"/>
            <a:ext cx="2571747" cy="2571747"/>
          </a:xfrm>
          <a:prstGeom prst="rect">
            <a:avLst/>
          </a:prstGeom>
        </p:spPr>
      </p:pic>
    </p:spTree>
    <p:extLst>
      <p:ext uri="{BB962C8B-B14F-4D97-AF65-F5344CB8AC3E}">
        <p14:creationId xmlns:p14="http://schemas.microsoft.com/office/powerpoint/2010/main" val="12139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1219149" y="4080938"/>
            <a:ext cx="3569109" cy="5737365"/>
            <a:chOff x="0" y="-192881"/>
            <a:chExt cx="4758814" cy="7649820"/>
          </a:xfrm>
        </p:grpSpPr>
        <p:sp>
          <p:nvSpPr>
            <p:cNvPr id="122" name="Google Shape;122;p15"/>
            <p:cNvSpPr txBox="1"/>
            <p:nvPr/>
          </p:nvSpPr>
          <p:spPr>
            <a:xfrm rot="16200000">
              <a:off x="-329360" y="2106159"/>
              <a:ext cx="6893396" cy="3282952"/>
            </a:xfrm>
            <a:prstGeom prst="rect">
              <a:avLst/>
            </a:prstGeom>
            <a:noFill/>
            <a:ln>
              <a:noFill/>
            </a:ln>
          </p:spPr>
          <p:txBody>
            <a:bodyPr spcFirstLastPara="1" wrap="square" lIns="0" tIns="0" rIns="0" bIns="0" anchor="t" anchorCtr="0">
              <a:spAutoFit/>
            </a:bodyPr>
            <a:lstStyle/>
            <a:p>
              <a:r>
                <a:rPr lang="en-US" sz="2000" b="0" dirty="0">
                  <a:solidFill>
                    <a:srgbClr val="3B2F20"/>
                  </a:solidFill>
                  <a:effectLst/>
                  <a:latin typeface="Montserrat" panose="00000500000000000000" pitchFamily="2" charset="0"/>
                </a:rPr>
                <a:t>The Naive Bayes model is a supervised classification algorithm based on Bayes' theorem with the assumption of conditional independence between features (predictive variables). It is often used for text classification and sentiment analysis but can be applied to a wide range of classification problems.</a:t>
              </a: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WHAT</a:t>
              </a:r>
              <a:endParaRPr dirty="0"/>
            </a:p>
          </p:txBody>
        </p:sp>
      </p:grpSp>
      <p:grpSp>
        <p:nvGrpSpPr>
          <p:cNvPr id="127" name="Google Shape;127;p15"/>
          <p:cNvGrpSpPr/>
          <p:nvPr/>
        </p:nvGrpSpPr>
        <p:grpSpPr>
          <a:xfrm rot="5400000">
            <a:off x="7364677" y="4148843"/>
            <a:ext cx="3704919" cy="5737365"/>
            <a:chOff x="0" y="-192881"/>
            <a:chExt cx="4939893" cy="7649820"/>
          </a:xfrm>
        </p:grpSpPr>
        <p:sp>
          <p:nvSpPr>
            <p:cNvPr id="128" name="Google Shape;128;p15"/>
            <p:cNvSpPr txBox="1"/>
            <p:nvPr/>
          </p:nvSpPr>
          <p:spPr>
            <a:xfrm rot="16200000">
              <a:off x="-463455" y="2053589"/>
              <a:ext cx="7359597" cy="3447098"/>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How the Naive Bayes model works: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Bayes’ Theorem</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Assumption of Conditional Independence</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Model Training</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Class Probability Calculation</a:t>
              </a: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How</a:t>
              </a:r>
              <a:endParaRPr dirty="0"/>
            </a:p>
          </p:txBody>
        </p:sp>
      </p:grpSp>
      <p:grpSp>
        <p:nvGrpSpPr>
          <p:cNvPr id="134" name="Google Shape;134;p15"/>
          <p:cNvGrpSpPr/>
          <p:nvPr/>
        </p:nvGrpSpPr>
        <p:grpSpPr>
          <a:xfrm rot="5400000">
            <a:off x="13821194" y="3904156"/>
            <a:ext cx="3215546" cy="5737365"/>
            <a:chOff x="0" y="-192881"/>
            <a:chExt cx="4287394" cy="7649820"/>
          </a:xfrm>
        </p:grpSpPr>
        <p:sp>
          <p:nvSpPr>
            <p:cNvPr id="135" name="Google Shape;135;p15"/>
            <p:cNvSpPr txBox="1"/>
            <p:nvPr/>
          </p:nvSpPr>
          <p:spPr>
            <a:xfrm rot="16200000">
              <a:off x="-828695" y="2340845"/>
              <a:ext cx="7359597" cy="2872581"/>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Some of the Random Forest advantages: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Simplicity</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Efficiency</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Handling High-Dimensional Data</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Quick Training</a:t>
              </a: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3B2F20"/>
                  </a:solidFill>
                  <a:latin typeface="Montserrat"/>
                  <a:ea typeface="Montserrat"/>
                  <a:cs typeface="Montserrat"/>
                  <a:sym typeface="Montserrat"/>
                </a:rPr>
                <a:t>Advantages</a:t>
              </a:r>
              <a:endParaRPr dirty="0"/>
            </a:p>
          </p:txBody>
        </p:sp>
      </p:grpSp>
      <p:sp>
        <p:nvSpPr>
          <p:cNvPr id="140" name="Google Shape;140;p15"/>
          <p:cNvSpPr txBox="1"/>
          <p:nvPr/>
        </p:nvSpPr>
        <p:spPr>
          <a:xfrm>
            <a:off x="543922" y="1019175"/>
            <a:ext cx="12541758"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it-IT" sz="7500" b="0" i="0" u="none" strike="noStrike" cap="none" dirty="0">
                <a:solidFill>
                  <a:srgbClr val="3B2F20"/>
                </a:solidFill>
                <a:latin typeface="Montserrat"/>
                <a:ea typeface="Montserrat"/>
                <a:cs typeface="Montserrat"/>
                <a:sym typeface="Montserrat"/>
              </a:rPr>
              <a:t>WHAT, HOW, ADVANTAGES</a:t>
            </a:r>
            <a:endParaRPr dirty="0"/>
          </a:p>
        </p:txBody>
      </p:sp>
    </p:spTree>
    <p:extLst>
      <p:ext uri="{BB962C8B-B14F-4D97-AF65-F5344CB8AC3E}">
        <p14:creationId xmlns:p14="http://schemas.microsoft.com/office/powerpoint/2010/main" val="269668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572077"/>
            <a:ext cx="8762299" cy="2215991"/>
          </a:xfrm>
          <a:prstGeom prst="rect">
            <a:avLst/>
          </a:prstGeom>
          <a:noFill/>
          <a:ln>
            <a:noFill/>
          </a:ln>
        </p:spPr>
        <p:txBody>
          <a:bodyPr spcFirstLastPara="1" wrap="square" lIns="0" tIns="0" rIns="0" bIns="0" anchor="t" anchorCtr="0">
            <a:spAutoFit/>
          </a:bodyPr>
          <a:lstStyle/>
          <a:p>
            <a:pPr lvl="0">
              <a:lnSpc>
                <a:spcPct val="150000"/>
              </a:lnSpc>
            </a:pPr>
            <a:r>
              <a:rPr lang="en-US" sz="2400" dirty="0">
                <a:solidFill>
                  <a:srgbClr val="3B2F20"/>
                </a:solidFill>
                <a:latin typeface="Cabin"/>
                <a:ea typeface="Cabin"/>
                <a:cs typeface="Cabin"/>
                <a:sym typeface="Cabin"/>
              </a:rPr>
              <a:t>Misogyny is a rampant phenomenon in today's society, manifesting itself through hate speech and discrimination based on gender. Identifying and combating misogyny is a crucial goal in promoting gender equality and creating a safe environment for all.</a:t>
            </a:r>
            <a:endParaRPr dirty="0"/>
          </a:p>
        </p:txBody>
      </p:sp>
      <p:sp>
        <p:nvSpPr>
          <p:cNvPr id="100" name="Google Shape;100;p14"/>
          <p:cNvSpPr txBox="1"/>
          <p:nvPr/>
        </p:nvSpPr>
        <p:spPr>
          <a:xfrm>
            <a:off x="9144000" y="4049310"/>
            <a:ext cx="8134346" cy="1454244"/>
          </a:xfrm>
          <a:prstGeom prst="rect">
            <a:avLst/>
          </a:prstGeom>
          <a:noFill/>
          <a:ln>
            <a:noFill/>
          </a:ln>
        </p:spPr>
        <p:txBody>
          <a:bodyPr spcFirstLastPara="1" wrap="square" lIns="0" tIns="0" rIns="0" bIns="0" anchor="t" anchorCtr="0">
            <a:spAutoFit/>
          </a:bodyPr>
          <a:lstStyle/>
          <a:p>
            <a:pPr lvl="0">
              <a:lnSpc>
                <a:spcPct val="150000"/>
              </a:lnSpc>
            </a:pPr>
            <a:r>
              <a:rPr lang="en-US" sz="2100" dirty="0">
                <a:solidFill>
                  <a:srgbClr val="3B2F20"/>
                </a:solidFill>
                <a:latin typeface="Cabin"/>
                <a:ea typeface="Cabin"/>
                <a:cs typeface="Cabin"/>
                <a:sym typeface="Cabin"/>
              </a:rPr>
              <a:t>In this presentation we present different models used to approach the resolution of the proposed task, discuss the results and provide our explanations</a:t>
            </a:r>
            <a:endParaRPr dirty="0"/>
          </a:p>
        </p:txBody>
      </p:sp>
      <p:sp>
        <p:nvSpPr>
          <p:cNvPr id="105" name="Google Shape;105;p14"/>
          <p:cNvSpPr txBox="1"/>
          <p:nvPr/>
        </p:nvSpPr>
        <p:spPr>
          <a:xfrm>
            <a:off x="856388" y="628786"/>
            <a:ext cx="6910589"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dirty="0">
                <a:solidFill>
                  <a:srgbClr val="3B2F20"/>
                </a:solidFill>
                <a:latin typeface="Montserrat"/>
                <a:ea typeface="Montserrat"/>
                <a:cs typeface="Montserrat"/>
                <a:sym typeface="Montserrat"/>
              </a:rPr>
              <a:t>Misogyny Detection</a:t>
            </a:r>
            <a:endParaRPr dirty="0"/>
          </a:p>
        </p:txBody>
      </p:sp>
      <p:sp>
        <p:nvSpPr>
          <p:cNvPr id="108" name="Google Shape;108;p14"/>
          <p:cNvSpPr txBox="1"/>
          <p:nvPr/>
        </p:nvSpPr>
        <p:spPr>
          <a:xfrm>
            <a:off x="856387" y="2532933"/>
            <a:ext cx="6910589" cy="173573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dirty="0">
                <a:solidFill>
                  <a:srgbClr val="3B2F20"/>
                </a:solidFill>
                <a:latin typeface="Montserrat"/>
                <a:ea typeface="Montserrat"/>
                <a:cs typeface="Montserrat"/>
                <a:sym typeface="Montserrat"/>
              </a:rPr>
              <a:t>Abstract</a:t>
            </a:r>
            <a:endParaRPr dirty="0">
              <a:solidFill>
                <a:srgbClr val="3B2F20"/>
              </a:solidFill>
            </a:endParaRPr>
          </a:p>
        </p:txBody>
      </p:sp>
      <p:cxnSp>
        <p:nvCxnSpPr>
          <p:cNvPr id="113" name="Google Shape;113;p14"/>
          <p:cNvCxnSpPr/>
          <p:nvPr/>
        </p:nvCxnSpPr>
        <p:spPr>
          <a:xfrm>
            <a:off x="9144000" y="3208482"/>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
        <p:nvSpPr>
          <p:cNvPr id="4" name="Google Shape;106;p14">
            <a:extLst>
              <a:ext uri="{FF2B5EF4-FFF2-40B4-BE49-F238E27FC236}">
                <a16:creationId xmlns:a16="http://schemas.microsoft.com/office/drawing/2014/main" id="{1CBCB365-8DB6-8B47-CDEB-E6E2865CD943}"/>
              </a:ext>
            </a:extLst>
          </p:cNvPr>
          <p:cNvSpPr txBox="1"/>
          <p:nvPr/>
        </p:nvSpPr>
        <p:spPr>
          <a:xfrm>
            <a:off x="851725" y="5125587"/>
            <a:ext cx="6087338" cy="2437590"/>
          </a:xfrm>
          <a:prstGeom prst="rect">
            <a:avLst/>
          </a:prstGeom>
          <a:noFill/>
          <a:ln>
            <a:noFill/>
          </a:ln>
        </p:spPr>
        <p:txBody>
          <a:bodyPr spcFirstLastPara="1" wrap="square" lIns="0" tIns="0" rIns="0" bIns="0" anchor="t" anchorCtr="0">
            <a:spAutoFit/>
          </a:bodyPr>
          <a:lstStyle/>
          <a:p>
            <a:pPr lvl="0">
              <a:lnSpc>
                <a:spcPct val="120000"/>
              </a:lnSpc>
            </a:pPr>
            <a:r>
              <a:rPr lang="it-IT" sz="4400" dirty="0" err="1">
                <a:solidFill>
                  <a:srgbClr val="3B2F20"/>
                </a:solidFill>
                <a:latin typeface="Montserrat" panose="00000500000000000000" pitchFamily="2" charset="0"/>
              </a:rPr>
              <a:t>Misogyny</a:t>
            </a:r>
            <a:r>
              <a:rPr lang="it-IT" sz="4400" dirty="0">
                <a:solidFill>
                  <a:srgbClr val="3B2F20"/>
                </a:solidFill>
                <a:latin typeface="Montserrat" panose="00000500000000000000" pitchFamily="2" charset="0"/>
              </a:rPr>
              <a:t> &amp; Aggressive </a:t>
            </a:r>
            <a:r>
              <a:rPr lang="it-IT" sz="4400" dirty="0" err="1">
                <a:solidFill>
                  <a:srgbClr val="3B2F20"/>
                </a:solidFill>
                <a:latin typeface="Montserrat" panose="00000500000000000000" pitchFamily="2" charset="0"/>
              </a:rPr>
              <a:t>Behaviour</a:t>
            </a:r>
            <a:r>
              <a:rPr lang="it-IT" sz="4400" dirty="0">
                <a:solidFill>
                  <a:srgbClr val="3B2F20"/>
                </a:solidFill>
                <a:latin typeface="Montserrat" panose="00000500000000000000" pitchFamily="2" charset="0"/>
              </a:rPr>
              <a:t> </a:t>
            </a:r>
            <a:r>
              <a:rPr lang="it-IT" sz="4400" dirty="0" err="1">
                <a:solidFill>
                  <a:srgbClr val="3B2F20"/>
                </a:solidFill>
                <a:latin typeface="Montserrat" panose="00000500000000000000" pitchFamily="2" charset="0"/>
              </a:rPr>
              <a:t>Identification</a:t>
            </a:r>
            <a:endParaRPr sz="4400" dirty="0">
              <a:solidFill>
                <a:srgbClr val="3B2F20"/>
              </a:solidFill>
              <a:latin typeface="Montserrat" panose="00000500000000000000" pitchFamily="2" charset="0"/>
            </a:endParaRPr>
          </a:p>
        </p:txBody>
      </p:sp>
      <p:sp>
        <p:nvSpPr>
          <p:cNvPr id="5" name="Google Shape;100;p14">
            <a:extLst>
              <a:ext uri="{FF2B5EF4-FFF2-40B4-BE49-F238E27FC236}">
                <a16:creationId xmlns:a16="http://schemas.microsoft.com/office/drawing/2014/main" id="{AF34448E-7F61-907B-E3A6-1A5A4E062022}"/>
              </a:ext>
            </a:extLst>
          </p:cNvPr>
          <p:cNvSpPr txBox="1"/>
          <p:nvPr/>
        </p:nvSpPr>
        <p:spPr>
          <a:xfrm>
            <a:off x="9144000" y="6934139"/>
            <a:ext cx="8134346" cy="2423740"/>
          </a:xfrm>
          <a:prstGeom prst="rect">
            <a:avLst/>
          </a:prstGeom>
          <a:noFill/>
          <a:ln>
            <a:noFill/>
          </a:ln>
        </p:spPr>
        <p:txBody>
          <a:bodyPr spcFirstLastPara="1" wrap="square" lIns="0" tIns="0" rIns="0" bIns="0" anchor="t" anchorCtr="0">
            <a:spAutoFit/>
          </a:bodyPr>
          <a:lstStyle/>
          <a:p>
            <a:pPr lvl="0">
              <a:lnSpc>
                <a:spcPct val="150000"/>
              </a:lnSpc>
            </a:pPr>
            <a:r>
              <a:rPr lang="en-US" sz="2100" dirty="0">
                <a:solidFill>
                  <a:srgbClr val="3B2F20"/>
                </a:solidFill>
                <a:latin typeface="Cabin"/>
                <a:ea typeface="Cabin"/>
                <a:cs typeface="Cabin"/>
                <a:sym typeface="Cabin"/>
              </a:rPr>
              <a:t>Our task was to create two types of models:</a:t>
            </a:r>
          </a:p>
          <a:p>
            <a:pPr marL="285750" lvl="0" indent="-285750">
              <a:lnSpc>
                <a:spcPct val="150000"/>
              </a:lnSpc>
              <a:buFont typeface="Arial" panose="020B0604020202020204" pitchFamily="34" charset="0"/>
              <a:buChar char="•"/>
            </a:pPr>
            <a:r>
              <a:rPr lang="en-US" sz="2100" dirty="0">
                <a:solidFill>
                  <a:srgbClr val="3B2F20"/>
                </a:solidFill>
                <a:latin typeface="Cabin"/>
                <a:sym typeface="Cabin"/>
              </a:rPr>
              <a:t>The first one able to identify misogynistic tweets from non-misogynistic ones</a:t>
            </a:r>
          </a:p>
          <a:p>
            <a:pPr marL="285750" lvl="0" indent="-285750">
              <a:lnSpc>
                <a:spcPct val="150000"/>
              </a:lnSpc>
              <a:buFont typeface="Arial" panose="020B0604020202020204" pitchFamily="34" charset="0"/>
              <a:buChar char="•"/>
            </a:pPr>
            <a:r>
              <a:rPr lang="en-US" sz="2100" dirty="0">
                <a:solidFill>
                  <a:srgbClr val="3B2F20"/>
                </a:solidFill>
                <a:latin typeface="Cabin"/>
                <a:sym typeface="Cabin"/>
              </a:rPr>
              <a:t>The second one able to identify among misogynistic tweets those that are aggressive</a:t>
            </a:r>
            <a:endParaRPr dirty="0"/>
          </a:p>
        </p:txBody>
      </p:sp>
      <p:cxnSp>
        <p:nvCxnSpPr>
          <p:cNvPr id="7" name="Google Shape;113;p14">
            <a:extLst>
              <a:ext uri="{FF2B5EF4-FFF2-40B4-BE49-F238E27FC236}">
                <a16:creationId xmlns:a16="http://schemas.microsoft.com/office/drawing/2014/main" id="{8DDB6518-B14A-6328-C3B6-DFA250B3F76A}"/>
              </a:ext>
            </a:extLst>
          </p:cNvPr>
          <p:cNvCxnSpPr/>
          <p:nvPr/>
        </p:nvCxnSpPr>
        <p:spPr>
          <a:xfrm>
            <a:off x="9144000" y="6345114"/>
            <a:ext cx="9144000"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64464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4000" y="844945"/>
            <a:ext cx="7127286"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Misogyny Detection</a:t>
            </a:r>
            <a:endParaRPr sz="1000" dirty="0"/>
          </a:p>
        </p:txBody>
      </p:sp>
      <p:sp>
        <p:nvSpPr>
          <p:cNvPr id="436" name="Google Shape;436;p34"/>
          <p:cNvSpPr txBox="1"/>
          <p:nvPr/>
        </p:nvSpPr>
        <p:spPr>
          <a:xfrm>
            <a:off x="9263799" y="2296366"/>
            <a:ext cx="8372482" cy="232063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Naive Bayes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sym typeface="Montserrat"/>
              </a:rPr>
              <a:t>Naive Bayes</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14350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0.76</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0.75</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0.79</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0.77</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0.78</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0.74</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0.76</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6" cy="5449798"/>
          </a:xfrm>
          <a:prstGeom prst="rect">
            <a:avLst/>
          </a:prstGeom>
          <a:ln w="57150">
            <a:solidFill>
              <a:srgbClr val="3B2F20"/>
            </a:solidFill>
          </a:ln>
        </p:spPr>
      </p:pic>
    </p:spTree>
    <p:extLst>
      <p:ext uri="{BB962C8B-B14F-4D97-AF65-F5344CB8AC3E}">
        <p14:creationId xmlns:p14="http://schemas.microsoft.com/office/powerpoint/2010/main" val="251945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10" y="940195"/>
            <a:ext cx="7127286"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Misogyny Detection</a:t>
            </a:r>
            <a:endParaRPr sz="1000" dirty="0"/>
          </a:p>
        </p:txBody>
      </p:sp>
      <p:sp>
        <p:nvSpPr>
          <p:cNvPr id="436" name="Google Shape;436;p34"/>
          <p:cNvSpPr txBox="1"/>
          <p:nvPr/>
        </p:nvSpPr>
        <p:spPr>
          <a:xfrm>
            <a:off x="782309" y="2391616"/>
            <a:ext cx="8372482" cy="27207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Naive Bayes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Naive Bayes</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82309" y="523875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0.76</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0.75</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0.84</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0.79</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0.82</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0.72</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0.76</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6" cy="5449797"/>
          </a:xfrm>
          <a:prstGeom prst="rect">
            <a:avLst/>
          </a:prstGeom>
          <a:ln w="57150">
            <a:solidFill>
              <a:srgbClr val="3B2F20"/>
            </a:solidFill>
          </a:ln>
        </p:spPr>
      </p:pic>
    </p:spTree>
    <p:extLst>
      <p:ext uri="{BB962C8B-B14F-4D97-AF65-F5344CB8AC3E}">
        <p14:creationId xmlns:p14="http://schemas.microsoft.com/office/powerpoint/2010/main" val="349813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3999" y="844945"/>
            <a:ext cx="747712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9263799" y="2296366"/>
            <a:ext cx="8372482" cy="272074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Naive Bayes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Naive Bayes</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14350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0.52</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0.00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0.00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0.00</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0.35</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1.00</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0.52</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6" cy="5449797"/>
          </a:xfrm>
          <a:prstGeom prst="rect">
            <a:avLst/>
          </a:prstGeom>
          <a:ln w="57150">
            <a:solidFill>
              <a:srgbClr val="3B2F20"/>
            </a:solidFill>
          </a:ln>
        </p:spPr>
      </p:pic>
    </p:spTree>
    <p:extLst>
      <p:ext uri="{BB962C8B-B14F-4D97-AF65-F5344CB8AC3E}">
        <p14:creationId xmlns:p14="http://schemas.microsoft.com/office/powerpoint/2010/main" val="1329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09" y="940195"/>
            <a:ext cx="736706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782309" y="1957852"/>
            <a:ext cx="8372482" cy="328089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Again we did the same operations as we did for the Random Forest, rebalancing the set removing 1400 samples and using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operations:</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Naive Bayes</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82309" y="5238750"/>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0.65</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0.82</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0.78</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0.80</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0.63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0.68</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0.65</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5" cy="5449797"/>
          </a:xfrm>
          <a:prstGeom prst="rect">
            <a:avLst/>
          </a:prstGeom>
          <a:ln w="57150">
            <a:solidFill>
              <a:srgbClr val="3B2F20"/>
            </a:solidFill>
          </a:ln>
        </p:spPr>
      </p:pic>
    </p:spTree>
    <p:extLst>
      <p:ext uri="{BB962C8B-B14F-4D97-AF65-F5344CB8AC3E}">
        <p14:creationId xmlns:p14="http://schemas.microsoft.com/office/powerpoint/2010/main" val="7507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3999" y="844945"/>
            <a:ext cx="747712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9263799" y="1730145"/>
            <a:ext cx="8372482" cy="384105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tried a different approach pumping the number of samples using WordNet and synonyms, we have added 6500 new tweets and we have used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operations:</a:t>
            </a: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capital </a:t>
            </a:r>
            <a:r>
              <a:rPr lang="it-IT" sz="2000" dirty="0" err="1">
                <a:solidFill>
                  <a:srgbClr val="3B2F20"/>
                </a:solidFill>
                <a:latin typeface="Montserrat" panose="00000500000000000000" pitchFamily="2" charset="0"/>
              </a:rPr>
              <a:t>letters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punctuation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marks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dirty="0" err="1">
                <a:solidFill>
                  <a:srgbClr val="3B2F20"/>
                </a:solidFill>
                <a:latin typeface="Montserrat" panose="00000500000000000000" pitchFamily="2" charset="0"/>
              </a:rPr>
              <a:t>Removing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all</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italian</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stopwords</a:t>
            </a:r>
            <a:endParaRPr lang="it-IT" sz="2000" dirty="0">
              <a:solidFill>
                <a:srgbClr val="3B2F20"/>
              </a:solidFill>
              <a:latin typeface="Montserrat" panose="00000500000000000000" pitchFamily="2" charset="0"/>
            </a:endParaRPr>
          </a:p>
          <a:p>
            <a:pPr marL="285750" marR="0" lvl="0" indent="-285750" algn="l" rtl="0">
              <a:lnSpc>
                <a:spcPct val="130000"/>
              </a:lnSpc>
              <a:spcBef>
                <a:spcPts val="0"/>
              </a:spcBef>
              <a:spcAft>
                <a:spcPts val="0"/>
              </a:spcAft>
              <a:buFont typeface="Arial" panose="020B0604020202020204" pitchFamily="34" charset="0"/>
              <a:buChar char="•"/>
            </a:pPr>
            <a:r>
              <a:rPr lang="it-IT" sz="2000" b="1" dirty="0" err="1">
                <a:solidFill>
                  <a:srgbClr val="3B2F20"/>
                </a:solidFill>
                <a:latin typeface="Montserrat" panose="00000500000000000000" pitchFamily="2" charset="0"/>
              </a:rPr>
              <a:t>Stemming</a:t>
            </a:r>
            <a:endParaRPr lang="it-IT" sz="2000" b="1"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Naive Bayes</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5490524"/>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0.55</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0.77</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0.60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0.67</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0.47</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0.67</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0.56</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5" cy="5449797"/>
          </a:xfrm>
          <a:prstGeom prst="rect">
            <a:avLst/>
          </a:prstGeom>
          <a:ln w="57150">
            <a:solidFill>
              <a:srgbClr val="3B2F20"/>
            </a:solidFill>
          </a:ln>
        </p:spPr>
      </p:pic>
    </p:spTree>
    <p:extLst>
      <p:ext uri="{BB962C8B-B14F-4D97-AF65-F5344CB8AC3E}">
        <p14:creationId xmlns:p14="http://schemas.microsoft.com/office/powerpoint/2010/main" val="154953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3481388" y="2650507"/>
            <a:ext cx="11325223" cy="498598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3B2F20"/>
                </a:solidFill>
                <a:latin typeface="Montserrat"/>
                <a:sym typeface="Montserrat"/>
              </a:rPr>
              <a:t>MODEL:</a:t>
            </a:r>
          </a:p>
          <a:p>
            <a:pPr marL="0" marR="0" lvl="0" indent="0" algn="ctr" rtl="0">
              <a:lnSpc>
                <a:spcPct val="120000"/>
              </a:lnSpc>
              <a:spcBef>
                <a:spcPts val="0"/>
              </a:spcBef>
              <a:spcAft>
                <a:spcPts val="0"/>
              </a:spcAft>
              <a:buNone/>
            </a:pPr>
            <a:r>
              <a:rPr lang="en-US" sz="9000" dirty="0">
                <a:solidFill>
                  <a:srgbClr val="3B2F20"/>
                </a:solidFill>
                <a:latin typeface="Montserrat"/>
                <a:sym typeface="Montserrat"/>
              </a:rPr>
              <a:t>Neural Network LSTM</a:t>
            </a:r>
            <a:endParaRPr dirty="0"/>
          </a:p>
        </p:txBody>
      </p:sp>
      <p:pic>
        <p:nvPicPr>
          <p:cNvPr id="3" name="Elemento grafico 2" descr="Cervello con riempimento a tinta unita">
            <a:extLst>
              <a:ext uri="{FF2B5EF4-FFF2-40B4-BE49-F238E27FC236}">
                <a16:creationId xmlns:a16="http://schemas.microsoft.com/office/drawing/2014/main" id="{520EDC8D-1EEC-499E-ED90-46E1A5C36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45420" y="3971922"/>
            <a:ext cx="2343150" cy="2343150"/>
          </a:xfrm>
          <a:prstGeom prst="rect">
            <a:avLst/>
          </a:prstGeom>
        </p:spPr>
      </p:pic>
      <p:pic>
        <p:nvPicPr>
          <p:cNvPr id="4" name="Elemento grafico 3" descr="Cervello con riempimento a tinta unita">
            <a:extLst>
              <a:ext uri="{FF2B5EF4-FFF2-40B4-BE49-F238E27FC236}">
                <a16:creationId xmlns:a16="http://schemas.microsoft.com/office/drawing/2014/main" id="{07271F2F-C7ED-E208-82D1-6FBC55B890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96606" y="3971922"/>
            <a:ext cx="2343150" cy="2343150"/>
          </a:xfrm>
          <a:prstGeom prst="rect">
            <a:avLst/>
          </a:prstGeom>
        </p:spPr>
      </p:pic>
    </p:spTree>
    <p:extLst>
      <p:ext uri="{BB962C8B-B14F-4D97-AF65-F5344CB8AC3E}">
        <p14:creationId xmlns:p14="http://schemas.microsoft.com/office/powerpoint/2010/main" val="241411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1460657" y="3839432"/>
            <a:ext cx="3086095" cy="5737365"/>
            <a:chOff x="0" y="-192881"/>
            <a:chExt cx="4114796" cy="7649820"/>
          </a:xfrm>
        </p:grpSpPr>
        <p:sp>
          <p:nvSpPr>
            <p:cNvPr id="122" name="Google Shape;122;p15"/>
            <p:cNvSpPr txBox="1"/>
            <p:nvPr/>
          </p:nvSpPr>
          <p:spPr>
            <a:xfrm rot="16200000">
              <a:off x="-739729" y="2516528"/>
              <a:ext cx="6893396" cy="2462213"/>
            </a:xfrm>
            <a:prstGeom prst="rect">
              <a:avLst/>
            </a:prstGeom>
            <a:noFill/>
            <a:ln>
              <a:noFill/>
            </a:ln>
          </p:spPr>
          <p:txBody>
            <a:bodyPr spcFirstLastPara="1" wrap="square" lIns="0" tIns="0" rIns="0" bIns="0" anchor="t" anchorCtr="0">
              <a:spAutoFit/>
            </a:bodyPr>
            <a:lstStyle/>
            <a:p>
              <a:r>
                <a:rPr lang="en-US" sz="2000" b="0" i="0" dirty="0">
                  <a:solidFill>
                    <a:srgbClr val="3B2F20"/>
                  </a:solidFill>
                  <a:effectLst/>
                  <a:latin typeface="Montserrat" panose="00000500000000000000" pitchFamily="2" charset="0"/>
                </a:rPr>
                <a:t>LSTM is a type of recurrent neural network (RNN) architecture that is designed to handle sequential data, such as time series or natural language data, by capturing long-term dependencies.</a:t>
              </a:r>
              <a:endParaRPr lang="en-US" sz="2000" b="0" dirty="0">
                <a:solidFill>
                  <a:srgbClr val="3B2F20"/>
                </a:solidFill>
                <a:effectLst/>
                <a:latin typeface="Montserrat" panose="00000500000000000000" pitchFamily="2" charset="0"/>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WHAT</a:t>
              </a:r>
              <a:endParaRPr dirty="0"/>
            </a:p>
          </p:txBody>
        </p:sp>
      </p:grpSp>
      <p:grpSp>
        <p:nvGrpSpPr>
          <p:cNvPr id="127" name="Google Shape;127;p15"/>
          <p:cNvGrpSpPr/>
          <p:nvPr/>
        </p:nvGrpSpPr>
        <p:grpSpPr>
          <a:xfrm rot="5400000">
            <a:off x="7364678" y="4148844"/>
            <a:ext cx="3704919" cy="5737365"/>
            <a:chOff x="0" y="-192881"/>
            <a:chExt cx="4939893" cy="7649820"/>
          </a:xfrm>
        </p:grpSpPr>
        <p:sp>
          <p:nvSpPr>
            <p:cNvPr id="128" name="Google Shape;128;p15"/>
            <p:cNvSpPr txBox="1"/>
            <p:nvPr/>
          </p:nvSpPr>
          <p:spPr>
            <a:xfrm rot="16200000">
              <a:off x="-463455" y="2053589"/>
              <a:ext cx="7359597" cy="3447098"/>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How the Naive Bayes model works: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Input Sequence</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LSTM cells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Gating mechanisms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Memory cell</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Hidden state</a:t>
              </a: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a:solidFill>
                    <a:srgbClr val="3B2F20"/>
                  </a:solidFill>
                  <a:latin typeface="Montserrat"/>
                  <a:sym typeface="Montserrat"/>
                </a:rPr>
                <a:t>How</a:t>
              </a:r>
              <a:endParaRPr dirty="0"/>
            </a:p>
          </p:txBody>
        </p:sp>
      </p:grpSp>
      <p:grpSp>
        <p:nvGrpSpPr>
          <p:cNvPr id="134" name="Google Shape;134;p15"/>
          <p:cNvGrpSpPr/>
          <p:nvPr/>
        </p:nvGrpSpPr>
        <p:grpSpPr>
          <a:xfrm rot="5400000">
            <a:off x="13885919" y="3839432"/>
            <a:ext cx="3086097" cy="5737365"/>
            <a:chOff x="0" y="-192881"/>
            <a:chExt cx="4114796" cy="7649820"/>
          </a:xfrm>
        </p:grpSpPr>
        <p:sp>
          <p:nvSpPr>
            <p:cNvPr id="135" name="Google Shape;135;p15"/>
            <p:cNvSpPr txBox="1"/>
            <p:nvPr/>
          </p:nvSpPr>
          <p:spPr>
            <a:xfrm rot="16200000">
              <a:off x="-1115954" y="2628103"/>
              <a:ext cx="7359597" cy="2298065"/>
            </a:xfrm>
            <a:prstGeom prst="rect">
              <a:avLst/>
            </a:prstGeom>
            <a:noFill/>
            <a:ln>
              <a:noFill/>
            </a:ln>
          </p:spPr>
          <p:txBody>
            <a:bodyPr spcFirstLastPara="1" wrap="square" lIns="0" tIns="0" rIns="0" bIns="0" anchor="t" anchorCtr="0">
              <a:spAutoFit/>
            </a:bodyPr>
            <a:lstStyle/>
            <a:p>
              <a:pPr marL="269875" marR="0" lvl="1" algn="l" rtl="0">
                <a:lnSpc>
                  <a:spcPct val="140016"/>
                </a:lnSpc>
                <a:spcBef>
                  <a:spcPts val="0"/>
                </a:spcBef>
                <a:spcAft>
                  <a:spcPts val="0"/>
                </a:spcAft>
                <a:buClr>
                  <a:srgbClr val="3B2F20"/>
                </a:buClr>
                <a:buSzPts val="2499"/>
              </a:pPr>
              <a:r>
                <a:rPr lang="en-US" sz="2000" dirty="0">
                  <a:solidFill>
                    <a:srgbClr val="3B2F20"/>
                  </a:solidFill>
                  <a:latin typeface="Montserrat" panose="00000500000000000000" pitchFamily="2" charset="0"/>
                </a:rPr>
                <a:t>Some of the Random Forest advantages: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Capturing long term-dependencies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Handling variable-length sequences</a:t>
              </a:r>
            </a:p>
            <a:p>
              <a:pPr marL="612775" marR="0" lvl="1" indent="-342900" algn="l" rtl="0">
                <a:lnSpc>
                  <a:spcPct val="140016"/>
                </a:lnSpc>
                <a:spcBef>
                  <a:spcPts val="0"/>
                </a:spcBef>
                <a:spcAft>
                  <a:spcPts val="0"/>
                </a:spcAft>
                <a:buClr>
                  <a:srgbClr val="3B2F20"/>
                </a:buClr>
                <a:buSzPts val="2499"/>
                <a:buFont typeface="Arial" panose="020B0604020202020204" pitchFamily="34" charset="0"/>
                <a:buChar char="•"/>
              </a:pPr>
              <a:r>
                <a:rPr lang="en-US" sz="2000" dirty="0">
                  <a:solidFill>
                    <a:srgbClr val="3B2F20"/>
                  </a:solidFill>
                  <a:latin typeface="Montserrat" panose="00000500000000000000" pitchFamily="2" charset="0"/>
                </a:rPr>
                <a:t>Versatility across domains</a:t>
              </a: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16200000">
              <a:off x="-2800660" y="3261675"/>
              <a:ext cx="6855068"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3B2F20"/>
                  </a:solidFill>
                  <a:latin typeface="Montserrat"/>
                  <a:ea typeface="Montserrat"/>
                  <a:cs typeface="Montserrat"/>
                  <a:sym typeface="Montserrat"/>
                </a:rPr>
                <a:t>Advantages</a:t>
              </a:r>
              <a:endParaRPr dirty="0"/>
            </a:p>
          </p:txBody>
        </p:sp>
      </p:grpSp>
      <p:sp>
        <p:nvSpPr>
          <p:cNvPr id="140" name="Google Shape;140;p15"/>
          <p:cNvSpPr txBox="1"/>
          <p:nvPr/>
        </p:nvSpPr>
        <p:spPr>
          <a:xfrm>
            <a:off x="543922" y="1019175"/>
            <a:ext cx="12541758"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it-IT" sz="7500" b="0" i="0" u="none" strike="noStrike" cap="none" dirty="0">
                <a:solidFill>
                  <a:srgbClr val="3B2F20"/>
                </a:solidFill>
                <a:latin typeface="Montserrat"/>
                <a:ea typeface="Montserrat"/>
                <a:cs typeface="Montserrat"/>
                <a:sym typeface="Montserrat"/>
              </a:rPr>
              <a:t>WHAT, HOW, ADVANTAGES</a:t>
            </a:r>
            <a:endParaRPr dirty="0"/>
          </a:p>
        </p:txBody>
      </p:sp>
    </p:spTree>
    <p:extLst>
      <p:ext uri="{BB962C8B-B14F-4D97-AF65-F5344CB8AC3E}">
        <p14:creationId xmlns:p14="http://schemas.microsoft.com/office/powerpoint/2010/main" val="33860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4000" y="844945"/>
            <a:ext cx="7127286"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Misogyny Detection</a:t>
            </a:r>
            <a:endParaRPr sz="1000" dirty="0"/>
          </a:p>
        </p:txBody>
      </p:sp>
      <p:sp>
        <p:nvSpPr>
          <p:cNvPr id="436" name="Google Shape;436;p34"/>
          <p:cNvSpPr txBox="1"/>
          <p:nvPr/>
        </p:nvSpPr>
        <p:spPr>
          <a:xfrm>
            <a:off x="9263799" y="2296366"/>
            <a:ext cx="8372482" cy="152041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We have tested the LSTM applying the following </a:t>
            </a:r>
            <a:r>
              <a:rPr lang="en-US" sz="2800" b="0" i="0" u="none" strike="noStrike" cap="none" dirty="0" err="1">
                <a:solidFill>
                  <a:srgbClr val="3B2F20"/>
                </a:solidFill>
                <a:latin typeface="Cabin"/>
                <a:ea typeface="Cabin"/>
                <a:cs typeface="Cabin"/>
                <a:sym typeface="Cabin"/>
              </a:rPr>
              <a:t>nlp</a:t>
            </a:r>
            <a:r>
              <a:rPr lang="en-US" sz="2800" b="0" i="0" u="none" strike="noStrike" cap="none" dirty="0">
                <a:solidFill>
                  <a:srgbClr val="3B2F20"/>
                </a:solidFill>
                <a:latin typeface="Cabin"/>
                <a:ea typeface="Cabin"/>
                <a:cs typeface="Cabin"/>
                <a:sym typeface="Cabin"/>
              </a:rPr>
              <a:t> operation on the set: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Setting a maximum </a:t>
            </a:r>
            <a:r>
              <a:rPr lang="it-IT" sz="2000" dirty="0" err="1">
                <a:solidFill>
                  <a:srgbClr val="3B2F20"/>
                </a:solidFill>
                <a:latin typeface="Montserrat" panose="00000500000000000000" pitchFamily="2" charset="0"/>
              </a:rPr>
              <a:t>length</a:t>
            </a:r>
            <a:r>
              <a:rPr lang="it-IT" sz="2000" dirty="0">
                <a:solidFill>
                  <a:srgbClr val="3B2F20"/>
                </a:solidFill>
                <a:latin typeface="Montserrat" panose="00000500000000000000" pitchFamily="2" charset="0"/>
              </a:rPr>
              <a:t> for </a:t>
            </a:r>
            <a:r>
              <a:rPr lang="it-IT" sz="2000" dirty="0" err="1">
                <a:solidFill>
                  <a:srgbClr val="3B2F20"/>
                </a:solidFill>
                <a:latin typeface="Montserrat" panose="00000500000000000000" pitchFamily="2" charset="0"/>
              </a:rPr>
              <a:t>each</a:t>
            </a:r>
            <a:r>
              <a:rPr lang="it-IT" sz="2000" dirty="0">
                <a:solidFill>
                  <a:srgbClr val="3B2F20"/>
                </a:solidFill>
                <a:latin typeface="Montserrat" panose="00000500000000000000" pitchFamily="2" charset="0"/>
              </a:rPr>
              <a:t> tweet of 40 words</a:t>
            </a: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sym typeface="Montserrat"/>
              </a:rPr>
              <a:t>LSTM</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4229605"/>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0.76</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0.79</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0.63</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0.70</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0.69</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0.83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0.76</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6" cy="5449797"/>
          </a:xfrm>
          <a:prstGeom prst="rect">
            <a:avLst/>
          </a:prstGeom>
          <a:ln w="57150">
            <a:solidFill>
              <a:srgbClr val="3B2F20"/>
            </a:solidFill>
          </a:ln>
        </p:spPr>
      </p:pic>
    </p:spTree>
    <p:extLst>
      <p:ext uri="{BB962C8B-B14F-4D97-AF65-F5344CB8AC3E}">
        <p14:creationId xmlns:p14="http://schemas.microsoft.com/office/powerpoint/2010/main" val="28273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09" y="940195"/>
            <a:ext cx="736706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782309" y="1957852"/>
            <a:ext cx="8372482" cy="1520416"/>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3B2F20"/>
                </a:solidFill>
                <a:latin typeface="Cabin"/>
                <a:ea typeface="Cabin"/>
                <a:cs typeface="Cabin"/>
                <a:sym typeface="Cabin"/>
              </a:rPr>
              <a:t>We have tested the LSTM applying the following </a:t>
            </a:r>
            <a:r>
              <a:rPr lang="en-US" sz="2800" dirty="0" err="1">
                <a:solidFill>
                  <a:srgbClr val="3B2F20"/>
                </a:solidFill>
                <a:latin typeface="Cabin"/>
                <a:ea typeface="Cabin"/>
                <a:cs typeface="Cabin"/>
                <a:sym typeface="Cabin"/>
              </a:rPr>
              <a:t>nlp</a:t>
            </a:r>
            <a:r>
              <a:rPr lang="en-US" sz="2800" dirty="0">
                <a:solidFill>
                  <a:srgbClr val="3B2F20"/>
                </a:solidFill>
                <a:latin typeface="Cabin"/>
                <a:ea typeface="Cabin"/>
                <a:cs typeface="Cabin"/>
                <a:sym typeface="Cabin"/>
              </a:rPr>
              <a:t> operation on the set:</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Setting a maximum </a:t>
            </a:r>
            <a:r>
              <a:rPr lang="it-IT" sz="2000" dirty="0" err="1">
                <a:solidFill>
                  <a:srgbClr val="3B2F20"/>
                </a:solidFill>
                <a:latin typeface="Montserrat" panose="00000500000000000000" pitchFamily="2" charset="0"/>
              </a:rPr>
              <a:t>length</a:t>
            </a:r>
            <a:r>
              <a:rPr lang="it-IT" sz="2000" dirty="0">
                <a:solidFill>
                  <a:srgbClr val="3B2F20"/>
                </a:solidFill>
                <a:latin typeface="Montserrat" panose="00000500000000000000" pitchFamily="2" charset="0"/>
              </a:rPr>
              <a:t> for </a:t>
            </a:r>
            <a:r>
              <a:rPr lang="it-IT" sz="2000" dirty="0" err="1">
                <a:solidFill>
                  <a:srgbClr val="3B2F20"/>
                </a:solidFill>
                <a:latin typeface="Montserrat" panose="00000500000000000000" pitchFamily="2" charset="0"/>
              </a:rPr>
              <a:t>each</a:t>
            </a:r>
            <a:r>
              <a:rPr lang="it-IT" sz="2000" dirty="0">
                <a:solidFill>
                  <a:srgbClr val="3B2F20"/>
                </a:solidFill>
                <a:latin typeface="Montserrat" panose="00000500000000000000" pitchFamily="2" charset="0"/>
              </a:rPr>
              <a:t> tweet of 40 words</a:t>
            </a: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LSTM</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71518" y="3762375"/>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0.52</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0.35</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1.00</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0.52</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5" cy="5449796"/>
          </a:xfrm>
          <a:prstGeom prst="rect">
            <a:avLst/>
          </a:prstGeom>
          <a:ln w="57150">
            <a:solidFill>
              <a:srgbClr val="3B2F20"/>
            </a:solidFill>
          </a:ln>
        </p:spPr>
      </p:pic>
    </p:spTree>
    <p:extLst>
      <p:ext uri="{BB962C8B-B14F-4D97-AF65-F5344CB8AC3E}">
        <p14:creationId xmlns:p14="http://schemas.microsoft.com/office/powerpoint/2010/main" val="182035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9143999" y="844945"/>
            <a:ext cx="747712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9263799" y="1730145"/>
            <a:ext cx="8372482" cy="1920526"/>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3B2F20"/>
                </a:solidFill>
                <a:latin typeface="Cabin"/>
                <a:ea typeface="Cabin"/>
                <a:cs typeface="Cabin"/>
                <a:sym typeface="Cabin"/>
              </a:rPr>
              <a:t>We have tested the LSTM applying the following </a:t>
            </a:r>
            <a:r>
              <a:rPr lang="en-US" sz="2800" dirty="0" err="1">
                <a:solidFill>
                  <a:srgbClr val="3B2F20"/>
                </a:solidFill>
                <a:latin typeface="Cabin"/>
                <a:ea typeface="Cabin"/>
                <a:cs typeface="Cabin"/>
                <a:sym typeface="Cabin"/>
              </a:rPr>
              <a:t>nlp</a:t>
            </a:r>
            <a:r>
              <a:rPr lang="en-US" sz="2800" dirty="0">
                <a:solidFill>
                  <a:srgbClr val="3B2F20"/>
                </a:solidFill>
                <a:latin typeface="Cabin"/>
                <a:ea typeface="Cabin"/>
                <a:cs typeface="Cabin"/>
                <a:sym typeface="Cabin"/>
              </a:rPr>
              <a:t> operation on the set:</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Setting a maximum </a:t>
            </a:r>
            <a:r>
              <a:rPr lang="it-IT" sz="2000" dirty="0" err="1">
                <a:solidFill>
                  <a:srgbClr val="3B2F20"/>
                </a:solidFill>
                <a:latin typeface="Montserrat" panose="00000500000000000000" pitchFamily="2" charset="0"/>
              </a:rPr>
              <a:t>length</a:t>
            </a:r>
            <a:r>
              <a:rPr lang="it-IT" sz="2000" dirty="0">
                <a:solidFill>
                  <a:srgbClr val="3B2F20"/>
                </a:solidFill>
                <a:latin typeface="Montserrat" panose="00000500000000000000" pitchFamily="2" charset="0"/>
              </a:rPr>
              <a:t> for </a:t>
            </a:r>
            <a:r>
              <a:rPr lang="it-IT" sz="2000" dirty="0" err="1">
                <a:solidFill>
                  <a:srgbClr val="3B2F20"/>
                </a:solidFill>
                <a:latin typeface="Montserrat" panose="00000500000000000000" pitchFamily="2" charset="0"/>
              </a:rPr>
              <a:t>each</a:t>
            </a:r>
            <a:r>
              <a:rPr lang="it-IT" sz="2000" dirty="0">
                <a:solidFill>
                  <a:srgbClr val="3B2F20"/>
                </a:solidFill>
                <a:latin typeface="Montserrat" panose="00000500000000000000" pitchFamily="2" charset="0"/>
              </a:rPr>
              <a:t> tweet of 40 words</a:t>
            </a:r>
          </a:p>
          <a:p>
            <a:pPr marL="285750" lvl="0" indent="-285750">
              <a:lnSpc>
                <a:spcPct val="130000"/>
              </a:lnSpc>
              <a:buFont typeface="Arial" panose="020B0604020202020204" pitchFamily="34" charset="0"/>
              <a:buChar char="•"/>
            </a:pPr>
            <a:r>
              <a:rPr lang="it-IT" sz="2000" dirty="0" err="1">
                <a:solidFill>
                  <a:srgbClr val="3B2F20"/>
                </a:solidFill>
                <a:latin typeface="Montserrat" panose="00000500000000000000" pitchFamily="2" charset="0"/>
              </a:rPr>
              <a:t>Reducing</a:t>
            </a:r>
            <a:r>
              <a:rPr lang="it-IT" sz="2000" dirty="0">
                <a:solidFill>
                  <a:srgbClr val="3B2F20"/>
                </a:solidFill>
                <a:latin typeface="Montserrat" panose="00000500000000000000" pitchFamily="2" charset="0"/>
              </a:rPr>
              <a:t> the </a:t>
            </a:r>
            <a:r>
              <a:rPr lang="it-IT" sz="2000" dirty="0" err="1">
                <a:solidFill>
                  <a:srgbClr val="3B2F20"/>
                </a:solidFill>
                <a:latin typeface="Montserrat" panose="00000500000000000000" pitchFamily="2" charset="0"/>
              </a:rPr>
              <a:t>number</a:t>
            </a:r>
            <a:r>
              <a:rPr lang="it-IT" sz="2000" dirty="0">
                <a:solidFill>
                  <a:srgbClr val="3B2F20"/>
                </a:solidFill>
                <a:latin typeface="Montserrat" panose="00000500000000000000" pitchFamily="2" charset="0"/>
              </a:rPr>
              <a:t> of positive samples by 1400</a:t>
            </a: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LSTM</a:t>
            </a:r>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9263799" y="3956999"/>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0.00</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0.65</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1.00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0.79</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0.00</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0.00</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0.00</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865621" y="2418601"/>
            <a:ext cx="7072255" cy="5449796"/>
          </a:xfrm>
          <a:prstGeom prst="rect">
            <a:avLst/>
          </a:prstGeom>
          <a:ln w="57150">
            <a:solidFill>
              <a:srgbClr val="3B2F20"/>
            </a:solidFill>
          </a:ln>
        </p:spPr>
      </p:pic>
    </p:spTree>
    <p:extLst>
      <p:ext uri="{BB962C8B-B14F-4D97-AF65-F5344CB8AC3E}">
        <p14:creationId xmlns:p14="http://schemas.microsoft.com/office/powerpoint/2010/main" val="10154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4094436" y="3771900"/>
            <a:ext cx="10099128"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ANALYZING THE DATASET</a:t>
            </a:r>
            <a:endParaRPr dirty="0"/>
          </a:p>
        </p:txBody>
      </p:sp>
      <p:pic>
        <p:nvPicPr>
          <p:cNvPr id="3" name="Elemento grafico 2" descr="Ricerca con riempimento a tinta unita">
            <a:extLst>
              <a:ext uri="{FF2B5EF4-FFF2-40B4-BE49-F238E27FC236}">
                <a16:creationId xmlns:a16="http://schemas.microsoft.com/office/drawing/2014/main" id="{294D376C-BB6B-AC9A-A98E-D6324E0181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79057" y="3971924"/>
            <a:ext cx="2343151" cy="2343151"/>
          </a:xfrm>
          <a:prstGeom prst="rect">
            <a:avLst/>
          </a:prstGeom>
        </p:spPr>
      </p:pic>
      <p:pic>
        <p:nvPicPr>
          <p:cNvPr id="4" name="Elemento grafico 3" descr="Ricerca con riempimento a tinta unita">
            <a:extLst>
              <a:ext uri="{FF2B5EF4-FFF2-40B4-BE49-F238E27FC236}">
                <a16:creationId xmlns:a16="http://schemas.microsoft.com/office/drawing/2014/main" id="{C786CB13-DD14-2FF3-FD1D-00112469D4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65792" y="3971923"/>
            <a:ext cx="2343151" cy="23431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9715500" y="-176731"/>
            <a:ext cx="8743950"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4" name="Google Shape;434;p34"/>
          <p:cNvCxnSpPr/>
          <p:nvPr/>
        </p:nvCxnSpPr>
        <p:spPr>
          <a:xfrm rot="10800000">
            <a:off x="5937138" y="656298"/>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662509" y="940195"/>
            <a:ext cx="7367065"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0" i="0" u="none" strike="noStrike" cap="none" dirty="0">
                <a:solidFill>
                  <a:srgbClr val="3B2F20"/>
                </a:solidFill>
                <a:latin typeface="Montserrat"/>
                <a:ea typeface="Montserrat"/>
                <a:cs typeface="Montserrat"/>
                <a:sym typeface="Montserrat"/>
              </a:rPr>
              <a:t>Aggressive Detection</a:t>
            </a:r>
            <a:endParaRPr sz="1000" dirty="0"/>
          </a:p>
        </p:txBody>
      </p:sp>
      <p:sp>
        <p:nvSpPr>
          <p:cNvPr id="436" name="Google Shape;436;p34"/>
          <p:cNvSpPr txBox="1"/>
          <p:nvPr/>
        </p:nvSpPr>
        <p:spPr>
          <a:xfrm>
            <a:off x="782309" y="1957852"/>
            <a:ext cx="8372482" cy="2320635"/>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3B2F20"/>
                </a:solidFill>
                <a:latin typeface="Cabin"/>
                <a:ea typeface="Cabin"/>
                <a:cs typeface="Cabin"/>
                <a:sym typeface="Cabin"/>
              </a:rPr>
              <a:t>We have tested the LSTM applying the following </a:t>
            </a:r>
            <a:r>
              <a:rPr lang="en-US" sz="2800" dirty="0" err="1">
                <a:solidFill>
                  <a:srgbClr val="3B2F20"/>
                </a:solidFill>
                <a:latin typeface="Cabin"/>
                <a:ea typeface="Cabin"/>
                <a:cs typeface="Cabin"/>
                <a:sym typeface="Cabin"/>
              </a:rPr>
              <a:t>nlp</a:t>
            </a:r>
            <a:r>
              <a:rPr lang="en-US" sz="2800" dirty="0">
                <a:solidFill>
                  <a:srgbClr val="3B2F20"/>
                </a:solidFill>
                <a:latin typeface="Cabin"/>
                <a:ea typeface="Cabin"/>
                <a:cs typeface="Cabin"/>
                <a:sym typeface="Cabin"/>
              </a:rPr>
              <a:t> operation on the set:</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Setting a maximum </a:t>
            </a:r>
            <a:r>
              <a:rPr lang="it-IT" sz="2000" dirty="0" err="1">
                <a:solidFill>
                  <a:srgbClr val="3B2F20"/>
                </a:solidFill>
                <a:latin typeface="Montserrat" panose="00000500000000000000" pitchFamily="2" charset="0"/>
              </a:rPr>
              <a:t>length</a:t>
            </a:r>
            <a:r>
              <a:rPr lang="it-IT" sz="2000" dirty="0">
                <a:solidFill>
                  <a:srgbClr val="3B2F20"/>
                </a:solidFill>
                <a:latin typeface="Montserrat" panose="00000500000000000000" pitchFamily="2" charset="0"/>
              </a:rPr>
              <a:t> for </a:t>
            </a:r>
            <a:r>
              <a:rPr lang="it-IT" sz="2000" dirty="0" err="1">
                <a:solidFill>
                  <a:srgbClr val="3B2F20"/>
                </a:solidFill>
                <a:latin typeface="Montserrat" panose="00000500000000000000" pitchFamily="2" charset="0"/>
              </a:rPr>
              <a:t>each</a:t>
            </a:r>
            <a:r>
              <a:rPr lang="it-IT" sz="2000" dirty="0">
                <a:solidFill>
                  <a:srgbClr val="3B2F20"/>
                </a:solidFill>
                <a:latin typeface="Montserrat" panose="00000500000000000000" pitchFamily="2" charset="0"/>
              </a:rPr>
              <a:t> tweet of 40 words</a:t>
            </a:r>
          </a:p>
          <a:p>
            <a:pPr marL="285750" lvl="0" indent="-285750">
              <a:lnSpc>
                <a:spcPct val="130000"/>
              </a:lnSpc>
              <a:buFont typeface="Arial" panose="020B0604020202020204" pitchFamily="34" charset="0"/>
              <a:buChar char="•"/>
            </a:pPr>
            <a:r>
              <a:rPr lang="it-IT" sz="2000" dirty="0" err="1">
                <a:solidFill>
                  <a:srgbClr val="3B2F20"/>
                </a:solidFill>
                <a:latin typeface="Montserrat" panose="00000500000000000000" pitchFamily="2" charset="0"/>
              </a:rPr>
              <a:t>Pumping</a:t>
            </a:r>
            <a:r>
              <a:rPr lang="it-IT" sz="2000" dirty="0">
                <a:solidFill>
                  <a:srgbClr val="3B2F20"/>
                </a:solidFill>
                <a:latin typeface="Montserrat" panose="00000500000000000000" pitchFamily="2" charset="0"/>
              </a:rPr>
              <a:t> 6000 new tweets in the negative samples </a:t>
            </a:r>
            <a:r>
              <a:rPr lang="it-IT" sz="2000" dirty="0" err="1">
                <a:solidFill>
                  <a:srgbClr val="3B2F20"/>
                </a:solidFill>
                <a:latin typeface="Montserrat" panose="00000500000000000000" pitchFamily="2" charset="0"/>
              </a:rPr>
              <a:t>using</a:t>
            </a:r>
            <a:r>
              <a:rPr lang="it-IT" sz="2000" dirty="0">
                <a:solidFill>
                  <a:srgbClr val="3B2F20"/>
                </a:solidFill>
                <a:latin typeface="Montserrat" panose="00000500000000000000" pitchFamily="2" charset="0"/>
              </a:rPr>
              <a:t> </a:t>
            </a:r>
            <a:r>
              <a:rPr lang="it-IT" sz="2000" dirty="0" err="1">
                <a:solidFill>
                  <a:srgbClr val="3B2F20"/>
                </a:solidFill>
                <a:latin typeface="Montserrat" panose="00000500000000000000" pitchFamily="2" charset="0"/>
              </a:rPr>
              <a:t>WordNet</a:t>
            </a:r>
            <a:r>
              <a:rPr lang="it-IT" sz="2000" dirty="0">
                <a:solidFill>
                  <a:srgbClr val="3B2F20"/>
                </a:solidFill>
                <a:latin typeface="Montserrat" panose="00000500000000000000" pitchFamily="2" charset="0"/>
              </a:rPr>
              <a:t> and </a:t>
            </a:r>
            <a:r>
              <a:rPr lang="it-IT" sz="2000" dirty="0" err="1">
                <a:solidFill>
                  <a:srgbClr val="3B2F20"/>
                </a:solidFill>
                <a:latin typeface="Montserrat" panose="00000500000000000000" pitchFamily="2" charset="0"/>
              </a:rPr>
              <a:t>synonyms</a:t>
            </a:r>
            <a:endParaRPr lang="it-IT" sz="2000" dirty="0">
              <a:solidFill>
                <a:srgbClr val="3B2F20"/>
              </a:solidFill>
              <a:latin typeface="Montserrat" panose="00000500000000000000" pitchFamily="2" charset="0"/>
            </a:endParaRPr>
          </a:p>
        </p:txBody>
      </p:sp>
      <p:sp>
        <p:nvSpPr>
          <p:cNvPr id="2" name="Google Shape;110;p14">
            <a:extLst>
              <a:ext uri="{FF2B5EF4-FFF2-40B4-BE49-F238E27FC236}">
                <a16:creationId xmlns:a16="http://schemas.microsoft.com/office/drawing/2014/main" id="{F03BFFCD-C439-EFBC-12E2-83C0AB5CCD4F}"/>
              </a:ext>
            </a:extLst>
          </p:cNvPr>
          <p:cNvSpPr txBox="1"/>
          <p:nvPr/>
        </p:nvSpPr>
        <p:spPr>
          <a:xfrm>
            <a:off x="15644694" y="315249"/>
            <a:ext cx="1991587"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dirty="0">
                <a:solidFill>
                  <a:srgbClr val="3B2F20"/>
                </a:solidFill>
                <a:latin typeface="Montserrat"/>
                <a:ea typeface="Montserrat"/>
                <a:cs typeface="Montserrat"/>
                <a:sym typeface="Montserrat"/>
              </a:rPr>
              <a:t>LSTM</a:t>
            </a:r>
            <a:endParaRPr dirty="0"/>
          </a:p>
        </p:txBody>
      </p:sp>
      <p:sp>
        <p:nvSpPr>
          <p:cNvPr id="3" name="Google Shape;436;p34">
            <a:extLst>
              <a:ext uri="{FF2B5EF4-FFF2-40B4-BE49-F238E27FC236}">
                <a16:creationId xmlns:a16="http://schemas.microsoft.com/office/drawing/2014/main" id="{659F68BD-BC06-B656-0AE1-7B2AF9E51147}"/>
              </a:ext>
            </a:extLst>
          </p:cNvPr>
          <p:cNvSpPr txBox="1"/>
          <p:nvPr/>
        </p:nvSpPr>
        <p:spPr>
          <a:xfrm>
            <a:off x="782309" y="4543425"/>
            <a:ext cx="8372482" cy="448122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0" i="0" u="none" strike="noStrike" cap="none" dirty="0">
                <a:solidFill>
                  <a:srgbClr val="3B2F20"/>
                </a:solidFill>
                <a:latin typeface="Cabin"/>
                <a:ea typeface="Cabin"/>
                <a:cs typeface="Cabin"/>
                <a:sym typeface="Cabin"/>
              </a:rPr>
              <a:t>Obtaining the following result:</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0.61</a:t>
            </a:r>
          </a:p>
          <a:p>
            <a:pPr>
              <a:lnSpc>
                <a:spcPct val="130000"/>
              </a:lnSpc>
            </a:pPr>
            <a:r>
              <a:rPr lang="en-US" sz="2800" dirty="0">
                <a:solidFill>
                  <a:srgbClr val="3B2F20"/>
                </a:solidFill>
                <a:latin typeface="Cabin"/>
                <a:ea typeface="Cabin"/>
                <a:cs typeface="Cabin"/>
                <a:sym typeface="Cabin"/>
              </a:rPr>
              <a:t>Class zero:</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Precision: 0.91</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Recall: 0.40</a:t>
            </a:r>
          </a:p>
          <a:p>
            <a:pPr marL="285750" marR="0" lvl="0" indent="-285750" algn="l" rtl="0">
              <a:lnSpc>
                <a:spcPct val="130000"/>
              </a:lnSpc>
              <a:spcBef>
                <a:spcPts val="0"/>
              </a:spcBef>
              <a:spcAft>
                <a:spcPts val="0"/>
              </a:spcAft>
              <a:buFont typeface="Arial" panose="020B0604020202020204" pitchFamily="34" charset="0"/>
              <a:buChar char="•"/>
            </a:pPr>
            <a:r>
              <a:rPr lang="it-IT" sz="2000" dirty="0">
                <a:solidFill>
                  <a:srgbClr val="3B2F20"/>
                </a:solidFill>
                <a:latin typeface="Montserrat" panose="00000500000000000000" pitchFamily="2" charset="0"/>
              </a:rPr>
              <a:t>F1 Score: 0.56</a:t>
            </a:r>
          </a:p>
          <a:p>
            <a:pPr>
              <a:lnSpc>
                <a:spcPct val="130000"/>
              </a:lnSpc>
            </a:pPr>
            <a:r>
              <a:rPr lang="en-US" sz="2800" dirty="0">
                <a:solidFill>
                  <a:srgbClr val="3B2F20"/>
                </a:solidFill>
                <a:latin typeface="Cabin"/>
                <a:ea typeface="Cabin"/>
                <a:cs typeface="Cabin"/>
                <a:sym typeface="Cabin"/>
              </a:rPr>
              <a:t>Class one:</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Precision: 0.46</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Recall: 0.93</a:t>
            </a:r>
          </a:p>
          <a:p>
            <a:pPr marL="285750" lvl="0" indent="-285750">
              <a:lnSpc>
                <a:spcPct val="130000"/>
              </a:lnSpc>
              <a:buFont typeface="Arial" panose="020B0604020202020204" pitchFamily="34" charset="0"/>
              <a:buChar char="•"/>
            </a:pPr>
            <a:r>
              <a:rPr lang="it-IT" sz="2000" dirty="0">
                <a:solidFill>
                  <a:srgbClr val="3B2F20"/>
                </a:solidFill>
                <a:latin typeface="Montserrat" panose="00000500000000000000" pitchFamily="2" charset="0"/>
              </a:rPr>
              <a:t>F1 Score: 0.61</a:t>
            </a:r>
          </a:p>
        </p:txBody>
      </p:sp>
      <p:pic>
        <p:nvPicPr>
          <p:cNvPr id="5" name="Immagine 4">
            <a:extLst>
              <a:ext uri="{FF2B5EF4-FFF2-40B4-BE49-F238E27FC236}">
                <a16:creationId xmlns:a16="http://schemas.microsoft.com/office/drawing/2014/main" id="{956FB4CC-6A3E-8765-1678-5A3D14C51152}"/>
              </a:ext>
            </a:extLst>
          </p:cNvPr>
          <p:cNvPicPr>
            <a:picLocks noChangeAspect="1"/>
          </p:cNvPicPr>
          <p:nvPr/>
        </p:nvPicPr>
        <p:blipFill>
          <a:blip r:embed="rId3"/>
          <a:srcRect/>
          <a:stretch/>
        </p:blipFill>
        <p:spPr>
          <a:xfrm>
            <a:off x="10581121" y="2418601"/>
            <a:ext cx="7072254" cy="5449796"/>
          </a:xfrm>
          <a:prstGeom prst="rect">
            <a:avLst/>
          </a:prstGeom>
          <a:ln w="57150">
            <a:solidFill>
              <a:srgbClr val="3B2F20"/>
            </a:solidFill>
          </a:ln>
        </p:spPr>
      </p:pic>
    </p:spTree>
    <p:extLst>
      <p:ext uri="{BB962C8B-B14F-4D97-AF65-F5344CB8AC3E}">
        <p14:creationId xmlns:p14="http://schemas.microsoft.com/office/powerpoint/2010/main" val="313745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3505200" y="4312500"/>
            <a:ext cx="1132522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3B2F20"/>
                </a:solidFill>
                <a:latin typeface="Montserrat"/>
                <a:sym typeface="Montserrat"/>
              </a:rPr>
              <a:t>RESULTS</a:t>
            </a:r>
            <a:endParaRPr dirty="0"/>
          </a:p>
        </p:txBody>
      </p:sp>
      <p:pic>
        <p:nvPicPr>
          <p:cNvPr id="5" name="Elemento grafico 4" descr="Presentazione con grafico a torta con riempimento a tinta unita">
            <a:extLst>
              <a:ext uri="{FF2B5EF4-FFF2-40B4-BE49-F238E27FC236}">
                <a16:creationId xmlns:a16="http://schemas.microsoft.com/office/drawing/2014/main" id="{968DECB4-672C-A8F0-AE15-4284961458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25555" y="4038900"/>
            <a:ext cx="2276172" cy="2276172"/>
          </a:xfrm>
          <a:prstGeom prst="rect">
            <a:avLst/>
          </a:prstGeom>
        </p:spPr>
      </p:pic>
      <p:pic>
        <p:nvPicPr>
          <p:cNvPr id="6" name="Elemento grafico 5" descr="Presentazione con grafico a torta con riempimento a tinta unita">
            <a:extLst>
              <a:ext uri="{FF2B5EF4-FFF2-40B4-BE49-F238E27FC236}">
                <a16:creationId xmlns:a16="http://schemas.microsoft.com/office/drawing/2014/main" id="{1DA0B1E7-0C4A-A5DB-BD21-D27D0A148B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86273" y="4005410"/>
            <a:ext cx="2276172" cy="2276172"/>
          </a:xfrm>
          <a:prstGeom prst="rect">
            <a:avLst/>
          </a:prstGeom>
        </p:spPr>
      </p:pic>
    </p:spTree>
    <p:extLst>
      <p:ext uri="{BB962C8B-B14F-4D97-AF65-F5344CB8AC3E}">
        <p14:creationId xmlns:p14="http://schemas.microsoft.com/office/powerpoint/2010/main" val="72523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42" name="Google Shape;542;p37"/>
          <p:cNvCxnSpPr/>
          <p:nvPr/>
        </p:nvCxnSpPr>
        <p:spPr>
          <a:xfrm rot="10799999">
            <a:off x="9643157" y="781515"/>
            <a:ext cx="5059586" cy="0"/>
          </a:xfrm>
          <a:prstGeom prst="straightConnector1">
            <a:avLst/>
          </a:prstGeom>
          <a:noFill/>
          <a:ln w="47625" cap="flat" cmpd="sng">
            <a:solidFill>
              <a:srgbClr val="3B2F20"/>
            </a:solidFill>
            <a:prstDash val="solid"/>
            <a:round/>
            <a:headEnd type="none" w="sm" len="sm"/>
            <a:tailEnd type="none" w="sm" len="sm"/>
          </a:ln>
        </p:spPr>
      </p:cxnSp>
      <p:sp>
        <p:nvSpPr>
          <p:cNvPr id="544" name="Google Shape;544;p37"/>
          <p:cNvSpPr txBox="1"/>
          <p:nvPr/>
        </p:nvSpPr>
        <p:spPr>
          <a:xfrm>
            <a:off x="9783912" y="1151459"/>
            <a:ext cx="7754183"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Models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Results</a:t>
            </a:r>
            <a:endParaRPr dirty="0"/>
          </a:p>
        </p:txBody>
      </p:sp>
      <p:graphicFrame>
        <p:nvGraphicFramePr>
          <p:cNvPr id="2" name="Tabella 2">
            <a:extLst>
              <a:ext uri="{FF2B5EF4-FFF2-40B4-BE49-F238E27FC236}">
                <a16:creationId xmlns:a16="http://schemas.microsoft.com/office/drawing/2014/main" id="{01F5048F-ACB8-C5F7-DA6A-53461C6B3417}"/>
              </a:ext>
            </a:extLst>
          </p:cNvPr>
          <p:cNvGraphicFramePr>
            <a:graphicFrameLocks noGrp="1"/>
          </p:cNvGraphicFramePr>
          <p:nvPr>
            <p:extLst>
              <p:ext uri="{D42A27DB-BD31-4B8C-83A1-F6EECF244321}">
                <p14:modId xmlns:p14="http://schemas.microsoft.com/office/powerpoint/2010/main" val="2075544003"/>
              </p:ext>
            </p:extLst>
          </p:nvPr>
        </p:nvGraphicFramePr>
        <p:xfrm>
          <a:off x="1570037" y="920381"/>
          <a:ext cx="6003925" cy="5216798"/>
        </p:xfrm>
        <a:graphic>
          <a:graphicData uri="http://schemas.openxmlformats.org/drawingml/2006/table">
            <a:tbl>
              <a:tblPr firstRow="1" bandRow="1">
                <a:tableStyleId>{B478AA9E-5FCC-4A68-BC7D-CD78FF88122C}</a:tableStyleId>
              </a:tblPr>
              <a:tblGrid>
                <a:gridCol w="1498279">
                  <a:extLst>
                    <a:ext uri="{9D8B030D-6E8A-4147-A177-3AD203B41FA5}">
                      <a16:colId xmlns:a16="http://schemas.microsoft.com/office/drawing/2014/main" val="3687852544"/>
                    </a:ext>
                  </a:extLst>
                </a:gridCol>
                <a:gridCol w="1057275">
                  <a:extLst>
                    <a:ext uri="{9D8B030D-6E8A-4147-A177-3AD203B41FA5}">
                      <a16:colId xmlns:a16="http://schemas.microsoft.com/office/drawing/2014/main" val="2193279808"/>
                    </a:ext>
                  </a:extLst>
                </a:gridCol>
                <a:gridCol w="1054421">
                  <a:extLst>
                    <a:ext uri="{9D8B030D-6E8A-4147-A177-3AD203B41FA5}">
                      <a16:colId xmlns:a16="http://schemas.microsoft.com/office/drawing/2014/main" val="3264927536"/>
                    </a:ext>
                  </a:extLst>
                </a:gridCol>
                <a:gridCol w="1317304">
                  <a:extLst>
                    <a:ext uri="{9D8B030D-6E8A-4147-A177-3AD203B41FA5}">
                      <a16:colId xmlns:a16="http://schemas.microsoft.com/office/drawing/2014/main" val="4143062817"/>
                    </a:ext>
                  </a:extLst>
                </a:gridCol>
                <a:gridCol w="1076646">
                  <a:extLst>
                    <a:ext uri="{9D8B030D-6E8A-4147-A177-3AD203B41FA5}">
                      <a16:colId xmlns:a16="http://schemas.microsoft.com/office/drawing/2014/main" val="1810149918"/>
                    </a:ext>
                  </a:extLst>
                </a:gridCol>
              </a:tblGrid>
              <a:tr h="223818">
                <a:tc>
                  <a:txBody>
                    <a:bodyPr/>
                    <a:lstStyle/>
                    <a:p>
                      <a:pPr algn="ctr"/>
                      <a:r>
                        <a:rPr lang="it-IT" dirty="0">
                          <a:solidFill>
                            <a:schemeClr val="accent6">
                              <a:lumMod val="50000"/>
                            </a:schemeClr>
                          </a:solidFill>
                          <a:latin typeface="Cabin" panose="020B0604020202020204" charset="0"/>
                        </a:rPr>
                        <a:t>Model</a:t>
                      </a:r>
                    </a:p>
                  </a:txBody>
                  <a:tcPr/>
                </a:tc>
                <a:tc>
                  <a:txBody>
                    <a:bodyPr/>
                    <a:lstStyle/>
                    <a:p>
                      <a:pPr algn="ctr"/>
                      <a:r>
                        <a:rPr lang="it-IT" sz="1400" dirty="0" err="1">
                          <a:solidFill>
                            <a:schemeClr val="accent6">
                              <a:lumMod val="50000"/>
                            </a:schemeClr>
                          </a:solidFill>
                          <a:latin typeface="Cabin" panose="020B0604020202020204" charset="0"/>
                        </a:rPr>
                        <a:t>Detection</a:t>
                      </a:r>
                      <a:endParaRPr lang="it-IT" sz="1400" dirty="0">
                        <a:solidFill>
                          <a:schemeClr val="accent6">
                            <a:lumMod val="50000"/>
                          </a:schemeClr>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err="1">
                          <a:solidFill>
                            <a:schemeClr val="accent6">
                              <a:lumMod val="50000"/>
                            </a:schemeClr>
                          </a:solidFill>
                          <a:latin typeface="Cabin" panose="020B0604020202020204" charset="0"/>
                        </a:rPr>
                        <a:t>Stemming</a:t>
                      </a:r>
                      <a:endParaRPr lang="it-IT" sz="1400" dirty="0">
                        <a:solidFill>
                          <a:schemeClr val="accent6">
                            <a:lumMod val="50000"/>
                          </a:schemeClr>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solidFill>
                            <a:schemeClr val="accent6">
                              <a:lumMod val="50000"/>
                            </a:schemeClr>
                          </a:solidFill>
                          <a:latin typeface="Cabin" panose="020B0604020202020204" charset="0"/>
                        </a:rPr>
                        <a:t>Data </a:t>
                      </a:r>
                      <a:r>
                        <a:rPr lang="it-IT" sz="1400" dirty="0" err="1">
                          <a:solidFill>
                            <a:schemeClr val="accent6">
                              <a:lumMod val="50000"/>
                            </a:schemeClr>
                          </a:solidFill>
                          <a:latin typeface="Cabin" panose="020B0604020202020204" charset="0"/>
                        </a:rPr>
                        <a:t>Augmentation</a:t>
                      </a:r>
                      <a:endParaRPr lang="it-IT" sz="1400" dirty="0">
                        <a:solidFill>
                          <a:schemeClr val="accent6">
                            <a:lumMod val="50000"/>
                          </a:schemeClr>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solidFill>
                            <a:schemeClr val="accent6">
                              <a:lumMod val="50000"/>
                            </a:schemeClr>
                          </a:solidFill>
                          <a:latin typeface="Cabin" panose="020B0604020202020204" charset="0"/>
                        </a:rPr>
                        <a:t>F1 Score</a:t>
                      </a:r>
                    </a:p>
                  </a:txBody>
                  <a:tcPr/>
                </a:tc>
                <a:extLst>
                  <a:ext uri="{0D108BD9-81ED-4DB2-BD59-A6C34878D82A}">
                    <a16:rowId xmlns:a16="http://schemas.microsoft.com/office/drawing/2014/main" val="1213429716"/>
                  </a:ext>
                </a:extLst>
              </a:tr>
              <a:tr h="335617">
                <a:tc>
                  <a:txBody>
                    <a:bodyPr/>
                    <a:lstStyle/>
                    <a:p>
                      <a:pPr algn="ctr"/>
                      <a:r>
                        <a:rPr lang="it-IT" dirty="0">
                          <a:solidFill>
                            <a:srgbClr val="3B2F20"/>
                          </a:solidFill>
                          <a:latin typeface="Cabin" panose="020B0604020202020204" charset="0"/>
                        </a:rPr>
                        <a:t>Random </a:t>
                      </a:r>
                      <a:r>
                        <a:rPr lang="it-IT" dirty="0" err="1">
                          <a:solidFill>
                            <a:srgbClr val="3B2F20"/>
                          </a:solidFill>
                          <a:latin typeface="Cabin" panose="020B0604020202020204" charset="0"/>
                        </a:rPr>
                        <a:t>Forest</a:t>
                      </a:r>
                      <a:endParaRPr lang="it-IT" dirty="0">
                        <a:solidFill>
                          <a:srgbClr val="3B2F20"/>
                        </a:solidFill>
                        <a:latin typeface="Cabin" panose="020B0604020202020204" charset="0"/>
                      </a:endParaRPr>
                    </a:p>
                  </a:txBody>
                  <a:tcPr/>
                </a:tc>
                <a:tc>
                  <a:txBody>
                    <a:bodyPr/>
                    <a:lstStyle/>
                    <a:p>
                      <a:pPr algn="ctr"/>
                      <a:r>
                        <a:rPr lang="it-IT" dirty="0" err="1">
                          <a:solidFill>
                            <a:srgbClr val="3B2F20"/>
                          </a:solidFill>
                          <a:latin typeface="Cabin" panose="020B0604020202020204" charset="0"/>
                        </a:rPr>
                        <a:t>Misogyny</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0.70</a:t>
                      </a:r>
                    </a:p>
                  </a:txBody>
                  <a:tcPr/>
                </a:tc>
                <a:extLst>
                  <a:ext uri="{0D108BD9-81ED-4DB2-BD59-A6C34878D82A}">
                    <a16:rowId xmlns:a16="http://schemas.microsoft.com/office/drawing/2014/main" val="1866682308"/>
                  </a:ext>
                </a:extLst>
              </a:tr>
              <a:tr h="335617">
                <a:tc>
                  <a:txBody>
                    <a:bodyPr/>
                    <a:lstStyle/>
                    <a:p>
                      <a:pPr algn="ctr"/>
                      <a:r>
                        <a:rPr lang="it-IT" dirty="0">
                          <a:solidFill>
                            <a:schemeClr val="accent6">
                              <a:lumMod val="50000"/>
                            </a:schemeClr>
                          </a:solidFill>
                          <a:latin typeface="Cabin" panose="020B0604020202020204" charset="0"/>
                        </a:rPr>
                        <a:t>Random </a:t>
                      </a:r>
                      <a:r>
                        <a:rPr lang="it-IT" dirty="0" err="1">
                          <a:solidFill>
                            <a:schemeClr val="accent6">
                              <a:lumMod val="50000"/>
                            </a:schemeClr>
                          </a:solidFill>
                          <a:latin typeface="Cabin" panose="020B0604020202020204" charset="0"/>
                        </a:rPr>
                        <a:t>Forest</a:t>
                      </a:r>
                      <a:endParaRPr lang="it-IT" dirty="0">
                        <a:solidFill>
                          <a:schemeClr val="accent6">
                            <a:lumMod val="50000"/>
                          </a:schemeClr>
                        </a:solidFill>
                        <a:latin typeface="Cabin" panose="020B0604020202020204" charset="0"/>
                      </a:endParaRPr>
                    </a:p>
                  </a:txBody>
                  <a:tcPr/>
                </a:tc>
                <a:tc>
                  <a:txBody>
                    <a:bodyPr/>
                    <a:lstStyle/>
                    <a:p>
                      <a:pPr algn="ctr"/>
                      <a:r>
                        <a:rPr lang="it-IT" dirty="0" err="1">
                          <a:solidFill>
                            <a:schemeClr val="accent6">
                              <a:lumMod val="50000"/>
                            </a:schemeClr>
                          </a:solidFill>
                          <a:latin typeface="Cabin" panose="020B0604020202020204" charset="0"/>
                        </a:rPr>
                        <a:t>Misogyny</a:t>
                      </a:r>
                      <a:endParaRPr lang="it-IT" dirty="0">
                        <a:solidFill>
                          <a:schemeClr val="accent6">
                            <a:lumMod val="50000"/>
                          </a:schemeClr>
                        </a:solidFill>
                        <a:latin typeface="Cabin" panose="020B0604020202020204" charset="0"/>
                      </a:endParaRP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algn="ctr"/>
                      <a:r>
                        <a:rPr lang="it-IT" dirty="0">
                          <a:solidFill>
                            <a:schemeClr val="accent6">
                              <a:lumMod val="50000"/>
                            </a:schemeClr>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accent6">
                              <a:lumMod val="50000"/>
                            </a:schemeClr>
                          </a:solidFill>
                          <a:latin typeface="Cabin" panose="020B0604020202020204" charset="0"/>
                        </a:rPr>
                        <a:t>0.72</a:t>
                      </a:r>
                    </a:p>
                  </a:txBody>
                  <a:tcPr/>
                </a:tc>
                <a:extLst>
                  <a:ext uri="{0D108BD9-81ED-4DB2-BD59-A6C34878D82A}">
                    <a16:rowId xmlns:a16="http://schemas.microsoft.com/office/drawing/2014/main" val="2822365430"/>
                  </a:ext>
                </a:extLst>
              </a:tr>
              <a:tr h="335617">
                <a:tc>
                  <a:txBody>
                    <a:bodyPr/>
                    <a:lstStyle/>
                    <a:p>
                      <a:pPr algn="ctr"/>
                      <a:r>
                        <a:rPr lang="it-IT" dirty="0">
                          <a:solidFill>
                            <a:srgbClr val="3B2F20"/>
                          </a:solidFill>
                          <a:latin typeface="Cabin" panose="020B0604020202020204" charset="0"/>
                        </a:rPr>
                        <a:t>Random </a:t>
                      </a:r>
                      <a:r>
                        <a:rPr lang="it-IT" dirty="0" err="1">
                          <a:solidFill>
                            <a:srgbClr val="3B2F20"/>
                          </a:solidFill>
                          <a:latin typeface="Cabin" panose="020B0604020202020204" charset="0"/>
                        </a:rPr>
                        <a:t>Forest</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Aggressive</a:t>
                      </a: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0.57</a:t>
                      </a:r>
                    </a:p>
                  </a:txBody>
                  <a:tcPr/>
                </a:tc>
                <a:extLst>
                  <a:ext uri="{0D108BD9-81ED-4DB2-BD59-A6C34878D82A}">
                    <a16:rowId xmlns:a16="http://schemas.microsoft.com/office/drawing/2014/main" val="299136755"/>
                  </a:ext>
                </a:extLst>
              </a:tr>
              <a:tr h="335617">
                <a:tc>
                  <a:txBody>
                    <a:bodyPr/>
                    <a:lstStyle/>
                    <a:p>
                      <a:pPr algn="ctr"/>
                      <a:r>
                        <a:rPr lang="it-IT" dirty="0">
                          <a:solidFill>
                            <a:schemeClr val="accent6">
                              <a:lumMod val="50000"/>
                            </a:schemeClr>
                          </a:solidFill>
                          <a:latin typeface="Cabin" panose="020B0604020202020204" charset="0"/>
                        </a:rPr>
                        <a:t>Random </a:t>
                      </a:r>
                      <a:r>
                        <a:rPr lang="it-IT" dirty="0" err="1">
                          <a:solidFill>
                            <a:schemeClr val="accent6">
                              <a:lumMod val="50000"/>
                            </a:schemeClr>
                          </a:solidFill>
                          <a:latin typeface="Cabin" panose="020B0604020202020204" charset="0"/>
                        </a:rPr>
                        <a:t>Forest</a:t>
                      </a:r>
                      <a:endParaRPr lang="it-IT" dirty="0">
                        <a:solidFill>
                          <a:schemeClr val="accent6">
                            <a:lumMod val="50000"/>
                          </a:schemeClr>
                        </a:solidFill>
                        <a:latin typeface="Cabin" panose="020B0604020202020204" charset="0"/>
                      </a:endParaRPr>
                    </a:p>
                  </a:txBody>
                  <a:tcPr/>
                </a:tc>
                <a:tc>
                  <a:txBody>
                    <a:bodyPr/>
                    <a:lstStyle/>
                    <a:p>
                      <a:pPr algn="ctr"/>
                      <a:r>
                        <a:rPr lang="it-IT" dirty="0">
                          <a:solidFill>
                            <a:schemeClr val="accent6">
                              <a:lumMod val="50000"/>
                            </a:schemeClr>
                          </a:solidFill>
                          <a:latin typeface="Cabin" panose="020B0604020202020204" charset="0"/>
                        </a:rPr>
                        <a:t>Aggressive</a:t>
                      </a: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accent6">
                              <a:lumMod val="50000"/>
                            </a:schemeClr>
                          </a:solidFill>
                          <a:latin typeface="Cabin" panose="020B0604020202020204" charset="0"/>
                        </a:rPr>
                        <a:t>0.64</a:t>
                      </a:r>
                    </a:p>
                  </a:txBody>
                  <a:tcPr/>
                </a:tc>
                <a:extLst>
                  <a:ext uri="{0D108BD9-81ED-4DB2-BD59-A6C34878D82A}">
                    <a16:rowId xmlns:a16="http://schemas.microsoft.com/office/drawing/2014/main" val="922687787"/>
                  </a:ext>
                </a:extLst>
              </a:tr>
              <a:tr h="33561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Random </a:t>
                      </a:r>
                      <a:r>
                        <a:rPr lang="it-IT" dirty="0" err="1">
                          <a:solidFill>
                            <a:srgbClr val="3B2F20"/>
                          </a:solidFill>
                          <a:latin typeface="Cabin" panose="020B0604020202020204" charset="0"/>
                        </a:rPr>
                        <a:t>Forest</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X</a:t>
                      </a:r>
                    </a:p>
                  </a:txBody>
                  <a:tcPr/>
                </a:tc>
                <a:tc>
                  <a:txBody>
                    <a:bodyPr/>
                    <a:lstStyle/>
                    <a:p>
                      <a:pPr algn="ctr"/>
                      <a:r>
                        <a:rPr lang="it-IT" dirty="0">
                          <a:solidFill>
                            <a:srgbClr val="3B2F20"/>
                          </a:solidFill>
                          <a:latin typeface="Cabin" panose="020B0604020202020204" charset="0"/>
                        </a:rPr>
                        <a:t>X</a:t>
                      </a:r>
                    </a:p>
                  </a:txBody>
                  <a:tcPr/>
                </a:tc>
                <a:tc>
                  <a:txBody>
                    <a:bodyPr/>
                    <a:lstStyle/>
                    <a:p>
                      <a:pPr algn="ctr"/>
                      <a:r>
                        <a:rPr lang="it-IT" dirty="0">
                          <a:solidFill>
                            <a:srgbClr val="3B2F20"/>
                          </a:solidFill>
                          <a:latin typeface="Cabin" panose="020B0604020202020204" charset="0"/>
                        </a:rPr>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X</a:t>
                      </a:r>
                    </a:p>
                  </a:txBody>
                  <a:tcPr/>
                </a:tc>
                <a:extLst>
                  <a:ext uri="{0D108BD9-81ED-4DB2-BD59-A6C34878D82A}">
                    <a16:rowId xmlns:a16="http://schemas.microsoft.com/office/drawing/2014/main" val="2426745486"/>
                  </a:ext>
                </a:extLst>
              </a:tr>
              <a:tr h="335617">
                <a:tc>
                  <a:txBody>
                    <a:bodyPr/>
                    <a:lstStyle/>
                    <a:p>
                      <a:pPr algn="ctr"/>
                      <a:r>
                        <a:rPr lang="it-IT" dirty="0" err="1">
                          <a:solidFill>
                            <a:srgbClr val="3B2F20"/>
                          </a:solidFill>
                          <a:latin typeface="Cabin" panose="020B0604020202020204" charset="0"/>
                        </a:rPr>
                        <a:t>Naive</a:t>
                      </a:r>
                      <a:r>
                        <a:rPr lang="it-IT" dirty="0">
                          <a:solidFill>
                            <a:srgbClr val="3B2F20"/>
                          </a:solidFill>
                          <a:latin typeface="Cabin" panose="020B0604020202020204" charset="0"/>
                        </a:rPr>
                        <a:t> </a:t>
                      </a:r>
                      <a:r>
                        <a:rPr lang="it-IT" dirty="0" err="1">
                          <a:solidFill>
                            <a:srgbClr val="3B2F20"/>
                          </a:solidFill>
                          <a:latin typeface="Cabin" panose="020B0604020202020204" charset="0"/>
                        </a:rPr>
                        <a:t>Bayes</a:t>
                      </a:r>
                      <a:endParaRPr lang="it-IT" dirty="0">
                        <a:solidFill>
                          <a:srgbClr val="3B2F20"/>
                        </a:solidFill>
                        <a:latin typeface="Cabin" panose="020B0604020202020204" charset="0"/>
                      </a:endParaRPr>
                    </a:p>
                  </a:txBody>
                  <a:tcPr/>
                </a:tc>
                <a:tc>
                  <a:txBody>
                    <a:bodyPr/>
                    <a:lstStyle/>
                    <a:p>
                      <a:pPr algn="ctr"/>
                      <a:r>
                        <a:rPr lang="it-IT" dirty="0" err="1">
                          <a:solidFill>
                            <a:srgbClr val="3B2F20"/>
                          </a:solidFill>
                          <a:latin typeface="Cabin" panose="020B0604020202020204" charset="0"/>
                        </a:rPr>
                        <a:t>Misogyny</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0.75</a:t>
                      </a:r>
                    </a:p>
                  </a:txBody>
                  <a:tcPr/>
                </a:tc>
                <a:extLst>
                  <a:ext uri="{0D108BD9-81ED-4DB2-BD59-A6C34878D82A}">
                    <a16:rowId xmlns:a16="http://schemas.microsoft.com/office/drawing/2014/main" val="4253540081"/>
                  </a:ext>
                </a:extLst>
              </a:tr>
              <a:tr h="335617">
                <a:tc>
                  <a:txBody>
                    <a:bodyPr/>
                    <a:lstStyle/>
                    <a:p>
                      <a:pPr algn="ctr"/>
                      <a:r>
                        <a:rPr lang="it-IT" dirty="0" err="1">
                          <a:solidFill>
                            <a:schemeClr val="accent6">
                              <a:lumMod val="50000"/>
                            </a:schemeClr>
                          </a:solidFill>
                          <a:latin typeface="Cabin" panose="020B0604020202020204" charset="0"/>
                        </a:rPr>
                        <a:t>Naive</a:t>
                      </a:r>
                      <a:r>
                        <a:rPr lang="it-IT" dirty="0">
                          <a:solidFill>
                            <a:schemeClr val="accent6">
                              <a:lumMod val="50000"/>
                            </a:schemeClr>
                          </a:solidFill>
                          <a:latin typeface="Cabin" panose="020B0604020202020204" charset="0"/>
                        </a:rPr>
                        <a:t> </a:t>
                      </a:r>
                      <a:r>
                        <a:rPr lang="it-IT" dirty="0" err="1">
                          <a:solidFill>
                            <a:schemeClr val="accent6">
                              <a:lumMod val="50000"/>
                            </a:schemeClr>
                          </a:solidFill>
                          <a:latin typeface="Cabin" panose="020B0604020202020204" charset="0"/>
                        </a:rPr>
                        <a:t>Bayes</a:t>
                      </a:r>
                      <a:endParaRPr lang="it-IT" dirty="0">
                        <a:solidFill>
                          <a:schemeClr val="accent6">
                            <a:lumMod val="50000"/>
                          </a:schemeClr>
                        </a:solidFill>
                        <a:latin typeface="Cabin" panose="020B0604020202020204" charset="0"/>
                      </a:endParaRPr>
                    </a:p>
                  </a:txBody>
                  <a:tcPr/>
                </a:tc>
                <a:tc>
                  <a:txBody>
                    <a:bodyPr/>
                    <a:lstStyle/>
                    <a:p>
                      <a:pPr algn="ctr"/>
                      <a:r>
                        <a:rPr lang="it-IT" dirty="0" err="1">
                          <a:solidFill>
                            <a:schemeClr val="accent6">
                              <a:lumMod val="50000"/>
                            </a:schemeClr>
                          </a:solidFill>
                          <a:latin typeface="Cabin" panose="020B0604020202020204" charset="0"/>
                        </a:rPr>
                        <a:t>Misogyny</a:t>
                      </a:r>
                      <a:endParaRPr lang="it-IT" dirty="0">
                        <a:solidFill>
                          <a:schemeClr val="accent6">
                            <a:lumMod val="50000"/>
                          </a:schemeClr>
                        </a:solidFill>
                        <a:latin typeface="Cabin" panose="020B0604020202020204" charset="0"/>
                      </a:endParaRP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algn="ctr"/>
                      <a:r>
                        <a:rPr lang="it-IT" dirty="0">
                          <a:solidFill>
                            <a:schemeClr val="accent6">
                              <a:lumMod val="50000"/>
                            </a:schemeClr>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accent6">
                              <a:lumMod val="50000"/>
                            </a:schemeClr>
                          </a:solidFill>
                          <a:latin typeface="Cabin" panose="020B0604020202020204" charset="0"/>
                        </a:rPr>
                        <a:t>0.76</a:t>
                      </a:r>
                    </a:p>
                  </a:txBody>
                  <a:tcPr/>
                </a:tc>
                <a:extLst>
                  <a:ext uri="{0D108BD9-81ED-4DB2-BD59-A6C34878D82A}">
                    <a16:rowId xmlns:a16="http://schemas.microsoft.com/office/drawing/2014/main" val="1476133047"/>
                  </a:ext>
                </a:extLst>
              </a:tr>
              <a:tr h="335617">
                <a:tc>
                  <a:txBody>
                    <a:bodyPr/>
                    <a:lstStyle/>
                    <a:p>
                      <a:pPr algn="ctr"/>
                      <a:r>
                        <a:rPr lang="it-IT" dirty="0" err="1">
                          <a:solidFill>
                            <a:srgbClr val="3B2F20"/>
                          </a:solidFill>
                          <a:latin typeface="Cabin" panose="020B0604020202020204" charset="0"/>
                        </a:rPr>
                        <a:t>Naive</a:t>
                      </a:r>
                      <a:r>
                        <a:rPr lang="it-IT" dirty="0">
                          <a:solidFill>
                            <a:srgbClr val="3B2F20"/>
                          </a:solidFill>
                          <a:latin typeface="Cabin" panose="020B0604020202020204" charset="0"/>
                        </a:rPr>
                        <a:t> </a:t>
                      </a:r>
                      <a:r>
                        <a:rPr lang="it-IT" dirty="0" err="1">
                          <a:solidFill>
                            <a:srgbClr val="3B2F20"/>
                          </a:solidFill>
                          <a:latin typeface="Cabin" panose="020B0604020202020204" charset="0"/>
                        </a:rPr>
                        <a:t>Bayes</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Aggressive</a:t>
                      </a: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0.52</a:t>
                      </a:r>
                    </a:p>
                  </a:txBody>
                  <a:tcPr/>
                </a:tc>
                <a:extLst>
                  <a:ext uri="{0D108BD9-81ED-4DB2-BD59-A6C34878D82A}">
                    <a16:rowId xmlns:a16="http://schemas.microsoft.com/office/drawing/2014/main" val="1275611136"/>
                  </a:ext>
                </a:extLst>
              </a:tr>
              <a:tr h="335617">
                <a:tc>
                  <a:txBody>
                    <a:bodyPr/>
                    <a:lstStyle/>
                    <a:p>
                      <a:pPr algn="ctr"/>
                      <a:r>
                        <a:rPr lang="it-IT" dirty="0" err="1">
                          <a:solidFill>
                            <a:schemeClr val="accent6">
                              <a:lumMod val="50000"/>
                            </a:schemeClr>
                          </a:solidFill>
                          <a:latin typeface="Cabin" panose="020B0604020202020204" charset="0"/>
                        </a:rPr>
                        <a:t>Naive</a:t>
                      </a:r>
                      <a:r>
                        <a:rPr lang="it-IT" dirty="0">
                          <a:solidFill>
                            <a:schemeClr val="accent6">
                              <a:lumMod val="50000"/>
                            </a:schemeClr>
                          </a:solidFill>
                          <a:latin typeface="Cabin" panose="020B0604020202020204" charset="0"/>
                        </a:rPr>
                        <a:t> </a:t>
                      </a:r>
                      <a:r>
                        <a:rPr lang="it-IT" dirty="0" err="1">
                          <a:solidFill>
                            <a:schemeClr val="accent6">
                              <a:lumMod val="50000"/>
                            </a:schemeClr>
                          </a:solidFill>
                          <a:latin typeface="Cabin" panose="020B0604020202020204" charset="0"/>
                        </a:rPr>
                        <a:t>Bayes</a:t>
                      </a:r>
                      <a:endParaRPr lang="it-IT" dirty="0">
                        <a:solidFill>
                          <a:schemeClr val="accent6">
                            <a:lumMod val="50000"/>
                          </a:schemeClr>
                        </a:solidFill>
                        <a:latin typeface="Cabin" panose="020B0604020202020204" charset="0"/>
                      </a:endParaRPr>
                    </a:p>
                  </a:txBody>
                  <a:tcPr/>
                </a:tc>
                <a:tc>
                  <a:txBody>
                    <a:bodyPr/>
                    <a:lstStyle/>
                    <a:p>
                      <a:pPr algn="ctr"/>
                      <a:r>
                        <a:rPr lang="it-IT" dirty="0">
                          <a:solidFill>
                            <a:schemeClr val="accent6">
                              <a:lumMod val="50000"/>
                            </a:schemeClr>
                          </a:solidFill>
                          <a:latin typeface="Cabin" panose="020B0604020202020204" charset="0"/>
                        </a:rPr>
                        <a:t>Aggressive</a:t>
                      </a: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algn="ctr"/>
                      <a:r>
                        <a:rPr lang="it-IT" dirty="0">
                          <a:solidFill>
                            <a:schemeClr val="accent6">
                              <a:lumMod val="50000"/>
                            </a:schemeClr>
                          </a:solidFill>
                          <a:latin typeface="Cabin" panose="020B0604020202020204" charset="0"/>
                        </a:rPr>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accent6">
                              <a:lumMod val="50000"/>
                            </a:schemeClr>
                          </a:solidFill>
                          <a:latin typeface="Cabin" panose="020B0604020202020204" charset="0"/>
                        </a:rPr>
                        <a:t>0.65</a:t>
                      </a:r>
                    </a:p>
                  </a:txBody>
                  <a:tcPr/>
                </a:tc>
                <a:extLst>
                  <a:ext uri="{0D108BD9-81ED-4DB2-BD59-A6C34878D82A}">
                    <a16:rowId xmlns:a16="http://schemas.microsoft.com/office/drawing/2014/main" val="3878497947"/>
                  </a:ext>
                </a:extLst>
              </a:tr>
              <a:tr h="335617">
                <a:tc>
                  <a:txBody>
                    <a:bodyPr/>
                    <a:lstStyle/>
                    <a:p>
                      <a:pPr algn="ctr"/>
                      <a:r>
                        <a:rPr lang="it-IT" dirty="0" err="1">
                          <a:solidFill>
                            <a:srgbClr val="3B2F20"/>
                          </a:solidFill>
                          <a:latin typeface="Cabin" panose="020B0604020202020204" charset="0"/>
                        </a:rPr>
                        <a:t>Naive</a:t>
                      </a:r>
                      <a:r>
                        <a:rPr lang="it-IT" dirty="0">
                          <a:solidFill>
                            <a:srgbClr val="3B2F20"/>
                          </a:solidFill>
                          <a:latin typeface="Cabin" panose="020B0604020202020204" charset="0"/>
                        </a:rPr>
                        <a:t> </a:t>
                      </a:r>
                      <a:r>
                        <a:rPr lang="it-IT" dirty="0" err="1">
                          <a:solidFill>
                            <a:srgbClr val="3B2F20"/>
                          </a:solidFill>
                          <a:latin typeface="Cabin" panose="020B0604020202020204" charset="0"/>
                        </a:rPr>
                        <a:t>Bayes</a:t>
                      </a:r>
                      <a:endParaRPr lang="it-IT" dirty="0">
                        <a:solidFill>
                          <a:srgbClr val="3B2F20"/>
                        </a:solidFill>
                        <a:latin typeface="Cabin" panose="020B0604020202020204" charset="0"/>
                      </a:endParaRPr>
                    </a:p>
                  </a:txBody>
                  <a:tcPr/>
                </a:tc>
                <a:tc>
                  <a:txBody>
                    <a:bodyPr/>
                    <a:lstStyle/>
                    <a:p>
                      <a:pPr algn="ctr"/>
                      <a:r>
                        <a:rPr lang="it-IT" dirty="0">
                          <a:solidFill>
                            <a:srgbClr val="3B2F20"/>
                          </a:solidFill>
                          <a:latin typeface="Cabin" panose="020B0604020202020204" charset="0"/>
                        </a:rPr>
                        <a:t>Aggressive</a:t>
                      </a:r>
                    </a:p>
                  </a:txBody>
                  <a:tcPr/>
                </a:tc>
                <a:tc>
                  <a:txBody>
                    <a:bodyPr/>
                    <a:lstStyle/>
                    <a:p>
                      <a:pPr algn="ctr"/>
                      <a:r>
                        <a:rPr lang="it-IT" dirty="0">
                          <a:solidFill>
                            <a:srgbClr val="3B2F20"/>
                          </a:solidFill>
                          <a:latin typeface="Cabin" panose="020B0604020202020204" charset="0"/>
                        </a:rPr>
                        <a:t>Yes</a:t>
                      </a:r>
                    </a:p>
                  </a:txBody>
                  <a:tcPr/>
                </a:tc>
                <a:tc>
                  <a:txBody>
                    <a:bodyPr/>
                    <a:lstStyle/>
                    <a:p>
                      <a:pPr algn="ctr"/>
                      <a:r>
                        <a:rPr lang="it-IT" dirty="0">
                          <a:solidFill>
                            <a:srgbClr val="3B2F20"/>
                          </a:solidFill>
                          <a:latin typeface="Cabin" panose="020B0604020202020204" charset="0"/>
                        </a:rPr>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0.55</a:t>
                      </a:r>
                    </a:p>
                  </a:txBody>
                  <a:tcPr/>
                </a:tc>
                <a:extLst>
                  <a:ext uri="{0D108BD9-81ED-4DB2-BD59-A6C34878D82A}">
                    <a16:rowId xmlns:a16="http://schemas.microsoft.com/office/drawing/2014/main" val="4052546556"/>
                  </a:ext>
                </a:extLst>
              </a:tr>
              <a:tr h="335617">
                <a:tc>
                  <a:txBody>
                    <a:bodyPr/>
                    <a:lstStyle/>
                    <a:p>
                      <a:pPr algn="ctr"/>
                      <a:r>
                        <a:rPr lang="it-IT" dirty="0">
                          <a:solidFill>
                            <a:srgbClr val="984807"/>
                          </a:solidFill>
                          <a:latin typeface="Cabin" panose="020B0604020202020204" charset="0"/>
                        </a:rPr>
                        <a:t>LSTM</a:t>
                      </a:r>
                    </a:p>
                  </a:txBody>
                  <a:tcPr/>
                </a:tc>
                <a:tc>
                  <a:txBody>
                    <a:bodyPr/>
                    <a:lstStyle/>
                    <a:p>
                      <a:pPr algn="ctr"/>
                      <a:r>
                        <a:rPr lang="it-IT" dirty="0" err="1">
                          <a:solidFill>
                            <a:srgbClr val="984807"/>
                          </a:solidFill>
                          <a:latin typeface="Cabin" panose="020B0604020202020204" charset="0"/>
                        </a:rPr>
                        <a:t>Misogyny</a:t>
                      </a:r>
                      <a:endParaRPr lang="it-IT" dirty="0">
                        <a:solidFill>
                          <a:srgbClr val="984807"/>
                        </a:solidFill>
                        <a:latin typeface="Cabin" panose="020B0604020202020204" charset="0"/>
                      </a:endParaRPr>
                    </a:p>
                  </a:txBody>
                  <a:tcPr/>
                </a:tc>
                <a:tc>
                  <a:txBody>
                    <a:bodyPr/>
                    <a:lstStyle/>
                    <a:p>
                      <a:pPr algn="ctr"/>
                      <a:r>
                        <a:rPr lang="it-IT" dirty="0">
                          <a:solidFill>
                            <a:srgbClr val="984807"/>
                          </a:solidFill>
                          <a:latin typeface="Cabin" panose="020B0604020202020204" charset="0"/>
                        </a:rPr>
                        <a:t>No</a:t>
                      </a:r>
                    </a:p>
                  </a:txBody>
                  <a:tcPr/>
                </a:tc>
                <a:tc>
                  <a:txBody>
                    <a:bodyPr/>
                    <a:lstStyle/>
                    <a:p>
                      <a:pPr algn="ctr"/>
                      <a:r>
                        <a:rPr lang="it-IT" dirty="0">
                          <a:solidFill>
                            <a:srgbClr val="984807"/>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984807"/>
                          </a:solidFill>
                          <a:latin typeface="Cabin" panose="020B0604020202020204" charset="0"/>
                        </a:rPr>
                        <a:t>0.76</a:t>
                      </a:r>
                    </a:p>
                  </a:txBody>
                  <a:tcPr/>
                </a:tc>
                <a:extLst>
                  <a:ext uri="{0D108BD9-81ED-4DB2-BD59-A6C34878D82A}">
                    <a16:rowId xmlns:a16="http://schemas.microsoft.com/office/drawing/2014/main" val="3625781144"/>
                  </a:ext>
                </a:extLst>
              </a:tr>
              <a:tr h="335617">
                <a:tc>
                  <a:txBody>
                    <a:bodyPr/>
                    <a:lstStyle/>
                    <a:p>
                      <a:pPr algn="ctr"/>
                      <a:r>
                        <a:rPr lang="it-IT" dirty="0">
                          <a:solidFill>
                            <a:srgbClr val="3B2F20"/>
                          </a:solidFill>
                          <a:latin typeface="Cabin" panose="020B0604020202020204" charset="0"/>
                        </a:rPr>
                        <a:t>LSTM</a:t>
                      </a:r>
                    </a:p>
                  </a:txBody>
                  <a:tcPr/>
                </a:tc>
                <a:tc>
                  <a:txBody>
                    <a:bodyPr/>
                    <a:lstStyle/>
                    <a:p>
                      <a:pPr algn="ctr"/>
                      <a:r>
                        <a:rPr lang="it-IT" dirty="0">
                          <a:solidFill>
                            <a:srgbClr val="3B2F20"/>
                          </a:solidFill>
                          <a:latin typeface="Cabin" panose="020B0604020202020204" charset="0"/>
                        </a:rPr>
                        <a:t>Aggressive</a:t>
                      </a: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0.52</a:t>
                      </a:r>
                    </a:p>
                  </a:txBody>
                  <a:tcPr/>
                </a:tc>
                <a:extLst>
                  <a:ext uri="{0D108BD9-81ED-4DB2-BD59-A6C34878D82A}">
                    <a16:rowId xmlns:a16="http://schemas.microsoft.com/office/drawing/2014/main" val="4059863792"/>
                  </a:ext>
                </a:extLst>
              </a:tr>
              <a:tr h="335617">
                <a:tc>
                  <a:txBody>
                    <a:bodyPr/>
                    <a:lstStyle/>
                    <a:p>
                      <a:pPr algn="ctr"/>
                      <a:r>
                        <a:rPr lang="it-IT" dirty="0">
                          <a:solidFill>
                            <a:srgbClr val="3B2F20"/>
                          </a:solidFill>
                          <a:latin typeface="Cabin" panose="020B0604020202020204" charset="0"/>
                        </a:rPr>
                        <a:t>LSTM</a:t>
                      </a:r>
                    </a:p>
                  </a:txBody>
                  <a:tcPr/>
                </a:tc>
                <a:tc>
                  <a:txBody>
                    <a:bodyPr/>
                    <a:lstStyle/>
                    <a:p>
                      <a:pPr algn="ctr"/>
                      <a:r>
                        <a:rPr lang="it-IT" dirty="0">
                          <a:solidFill>
                            <a:srgbClr val="3B2F20"/>
                          </a:solidFill>
                          <a:latin typeface="Cabin" panose="020B0604020202020204" charset="0"/>
                        </a:rPr>
                        <a:t>Aggressive</a:t>
                      </a:r>
                    </a:p>
                  </a:txBody>
                  <a:tcPr/>
                </a:tc>
                <a:tc>
                  <a:txBody>
                    <a:bodyPr/>
                    <a:lstStyle/>
                    <a:p>
                      <a:pPr algn="ctr"/>
                      <a:r>
                        <a:rPr lang="it-IT" dirty="0">
                          <a:solidFill>
                            <a:srgbClr val="3B2F20"/>
                          </a:solidFill>
                          <a:latin typeface="Cabin" panose="020B0604020202020204" charset="0"/>
                        </a:rPr>
                        <a:t>No</a:t>
                      </a:r>
                    </a:p>
                  </a:txBody>
                  <a:tcPr/>
                </a:tc>
                <a:tc>
                  <a:txBody>
                    <a:bodyPr/>
                    <a:lstStyle/>
                    <a:p>
                      <a:pPr algn="ctr"/>
                      <a:r>
                        <a:rPr lang="it-IT" dirty="0">
                          <a:solidFill>
                            <a:srgbClr val="3B2F20"/>
                          </a:solidFill>
                          <a:latin typeface="Cabin" panose="020B0604020202020204" charset="0"/>
                        </a:rPr>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0.00</a:t>
                      </a:r>
                    </a:p>
                  </a:txBody>
                  <a:tcPr/>
                </a:tc>
                <a:extLst>
                  <a:ext uri="{0D108BD9-81ED-4DB2-BD59-A6C34878D82A}">
                    <a16:rowId xmlns:a16="http://schemas.microsoft.com/office/drawing/2014/main" val="169588598"/>
                  </a:ext>
                </a:extLst>
              </a:tr>
              <a:tr h="335617">
                <a:tc>
                  <a:txBody>
                    <a:bodyPr/>
                    <a:lstStyle/>
                    <a:p>
                      <a:pPr algn="ctr"/>
                      <a:r>
                        <a:rPr lang="it-IT" dirty="0">
                          <a:solidFill>
                            <a:srgbClr val="984807"/>
                          </a:solidFill>
                          <a:latin typeface="Cabin" panose="020B0604020202020204" charset="0"/>
                        </a:rPr>
                        <a:t>LSTM</a:t>
                      </a:r>
                    </a:p>
                  </a:txBody>
                  <a:tcPr/>
                </a:tc>
                <a:tc>
                  <a:txBody>
                    <a:bodyPr/>
                    <a:lstStyle/>
                    <a:p>
                      <a:pPr algn="ctr"/>
                      <a:r>
                        <a:rPr lang="it-IT" dirty="0">
                          <a:solidFill>
                            <a:srgbClr val="984807"/>
                          </a:solidFill>
                          <a:latin typeface="Cabin" panose="020B0604020202020204" charset="0"/>
                        </a:rPr>
                        <a:t>Aggressive</a:t>
                      </a:r>
                    </a:p>
                  </a:txBody>
                  <a:tcPr/>
                </a:tc>
                <a:tc>
                  <a:txBody>
                    <a:bodyPr/>
                    <a:lstStyle/>
                    <a:p>
                      <a:pPr algn="ctr"/>
                      <a:r>
                        <a:rPr lang="it-IT" dirty="0">
                          <a:solidFill>
                            <a:srgbClr val="984807"/>
                          </a:solidFill>
                          <a:latin typeface="Cabin" panose="020B0604020202020204" charset="0"/>
                        </a:rPr>
                        <a:t>No</a:t>
                      </a:r>
                    </a:p>
                  </a:txBody>
                  <a:tcPr/>
                </a:tc>
                <a:tc>
                  <a:txBody>
                    <a:bodyPr/>
                    <a:lstStyle/>
                    <a:p>
                      <a:pPr algn="ctr"/>
                      <a:r>
                        <a:rPr lang="it-IT" dirty="0">
                          <a:solidFill>
                            <a:srgbClr val="984807"/>
                          </a:solidFill>
                          <a:latin typeface="Cabin" panose="020B0604020202020204" charset="0"/>
                        </a:rPr>
                        <a:t>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984807"/>
                          </a:solidFill>
                          <a:latin typeface="Cabin" panose="020B0604020202020204" charset="0"/>
                        </a:rPr>
                        <a:t>0.61</a:t>
                      </a:r>
                    </a:p>
                  </a:txBody>
                  <a:tcPr/>
                </a:tc>
                <a:extLst>
                  <a:ext uri="{0D108BD9-81ED-4DB2-BD59-A6C34878D82A}">
                    <a16:rowId xmlns:a16="http://schemas.microsoft.com/office/drawing/2014/main" val="3571534919"/>
                  </a:ext>
                </a:extLst>
              </a:tr>
            </a:tbl>
          </a:graphicData>
        </a:graphic>
      </p:graphicFrame>
      <p:graphicFrame>
        <p:nvGraphicFramePr>
          <p:cNvPr id="4" name="Tabella 2">
            <a:extLst>
              <a:ext uri="{FF2B5EF4-FFF2-40B4-BE49-F238E27FC236}">
                <a16:creationId xmlns:a16="http://schemas.microsoft.com/office/drawing/2014/main" id="{1E69B37E-D508-301D-202A-ED824D7BBF53}"/>
              </a:ext>
            </a:extLst>
          </p:cNvPr>
          <p:cNvGraphicFramePr>
            <a:graphicFrameLocks noGrp="1"/>
          </p:cNvGraphicFramePr>
          <p:nvPr>
            <p:extLst>
              <p:ext uri="{D42A27DB-BD31-4B8C-83A1-F6EECF244321}">
                <p14:modId xmlns:p14="http://schemas.microsoft.com/office/powerpoint/2010/main" val="1976169915"/>
              </p:ext>
            </p:extLst>
          </p:nvPr>
        </p:nvGraphicFramePr>
        <p:xfrm>
          <a:off x="3233897" y="7252212"/>
          <a:ext cx="2676204" cy="1311651"/>
        </p:xfrm>
        <a:graphic>
          <a:graphicData uri="http://schemas.openxmlformats.org/drawingml/2006/table">
            <a:tbl>
              <a:tblPr firstRow="1" bandRow="1">
                <a:tableStyleId>{B478AA9E-5FCC-4A68-BC7D-CD78FF88122C}</a:tableStyleId>
              </a:tblPr>
              <a:tblGrid>
                <a:gridCol w="1479229">
                  <a:extLst>
                    <a:ext uri="{9D8B030D-6E8A-4147-A177-3AD203B41FA5}">
                      <a16:colId xmlns:a16="http://schemas.microsoft.com/office/drawing/2014/main" val="3687852544"/>
                    </a:ext>
                  </a:extLst>
                </a:gridCol>
                <a:gridCol w="1196975">
                  <a:extLst>
                    <a:ext uri="{9D8B030D-6E8A-4147-A177-3AD203B41FA5}">
                      <a16:colId xmlns:a16="http://schemas.microsoft.com/office/drawing/2014/main" val="298652944"/>
                    </a:ext>
                  </a:extLst>
                </a:gridCol>
              </a:tblGrid>
              <a:tr h="223818">
                <a:tc>
                  <a:txBody>
                    <a:bodyPr/>
                    <a:lstStyle/>
                    <a:p>
                      <a:pPr algn="ctr"/>
                      <a:r>
                        <a:rPr lang="it-IT" dirty="0">
                          <a:solidFill>
                            <a:schemeClr val="accent6">
                              <a:lumMod val="50000"/>
                            </a:schemeClr>
                          </a:solidFill>
                          <a:latin typeface="Cabin" panose="020B0604020202020204" charset="0"/>
                        </a:rPr>
                        <a:t>Model</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solidFill>
                            <a:schemeClr val="accent6">
                              <a:lumMod val="50000"/>
                            </a:schemeClr>
                          </a:solidFill>
                          <a:latin typeface="Cabin" panose="020B0604020202020204" charset="0"/>
                        </a:rPr>
                        <a:t>Score A</a:t>
                      </a:r>
                    </a:p>
                  </a:txBody>
                  <a:tcPr/>
                </a:tc>
                <a:extLst>
                  <a:ext uri="{0D108BD9-81ED-4DB2-BD59-A6C34878D82A}">
                    <a16:rowId xmlns:a16="http://schemas.microsoft.com/office/drawing/2014/main" val="1213429716"/>
                  </a:ext>
                </a:extLst>
              </a:tr>
              <a:tr h="335617">
                <a:tc>
                  <a:txBody>
                    <a:bodyPr/>
                    <a:lstStyle/>
                    <a:p>
                      <a:pPr algn="ctr"/>
                      <a:r>
                        <a:rPr lang="it-IT" dirty="0" err="1">
                          <a:solidFill>
                            <a:srgbClr val="3B2F20"/>
                          </a:solidFill>
                          <a:latin typeface="Cabin" panose="020B0604020202020204" charset="0"/>
                        </a:rPr>
                        <a:t>Naive</a:t>
                      </a:r>
                      <a:r>
                        <a:rPr lang="it-IT" dirty="0">
                          <a:solidFill>
                            <a:srgbClr val="3B2F20"/>
                          </a:solidFill>
                          <a:latin typeface="Cabin" panose="020B0604020202020204" charset="0"/>
                        </a:rPr>
                        <a:t> </a:t>
                      </a:r>
                      <a:r>
                        <a:rPr lang="it-IT" dirty="0" err="1">
                          <a:solidFill>
                            <a:srgbClr val="3B2F20"/>
                          </a:solidFill>
                          <a:latin typeface="Cabin" panose="020B0604020202020204" charset="0"/>
                        </a:rPr>
                        <a:t>Bayes</a:t>
                      </a:r>
                      <a:endParaRPr lang="it-IT" dirty="0">
                        <a:solidFill>
                          <a:srgbClr val="3B2F20"/>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0.705</a:t>
                      </a:r>
                    </a:p>
                  </a:txBody>
                  <a:tcPr/>
                </a:tc>
                <a:extLst>
                  <a:ext uri="{0D108BD9-81ED-4DB2-BD59-A6C34878D82A}">
                    <a16:rowId xmlns:a16="http://schemas.microsoft.com/office/drawing/2014/main" val="1866682308"/>
                  </a:ext>
                </a:extLst>
              </a:tr>
              <a:tr h="335617">
                <a:tc>
                  <a:txBody>
                    <a:bodyPr/>
                    <a:lstStyle/>
                    <a:p>
                      <a:pPr algn="ctr"/>
                      <a:r>
                        <a:rPr lang="it-IT" dirty="0">
                          <a:solidFill>
                            <a:srgbClr val="3B2F20"/>
                          </a:solidFill>
                          <a:latin typeface="Cabin" panose="020B0604020202020204" charset="0"/>
                        </a:rPr>
                        <a:t>Random </a:t>
                      </a:r>
                      <a:r>
                        <a:rPr lang="it-IT" dirty="0" err="1">
                          <a:solidFill>
                            <a:srgbClr val="3B2F20"/>
                          </a:solidFill>
                          <a:latin typeface="Cabin" panose="020B0604020202020204" charset="0"/>
                        </a:rPr>
                        <a:t>Forest</a:t>
                      </a:r>
                      <a:endParaRPr lang="it-IT" dirty="0">
                        <a:solidFill>
                          <a:srgbClr val="3B2F20"/>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0.68</a:t>
                      </a:r>
                    </a:p>
                  </a:txBody>
                  <a:tcPr/>
                </a:tc>
                <a:extLst>
                  <a:ext uri="{0D108BD9-81ED-4DB2-BD59-A6C34878D82A}">
                    <a16:rowId xmlns:a16="http://schemas.microsoft.com/office/drawing/2014/main" val="4052546556"/>
                  </a:ext>
                </a:extLst>
              </a:tr>
              <a:tr h="335617">
                <a:tc>
                  <a:txBody>
                    <a:bodyPr/>
                    <a:lstStyle/>
                    <a:p>
                      <a:pPr algn="ctr"/>
                      <a:r>
                        <a:rPr lang="it-IT" dirty="0">
                          <a:solidFill>
                            <a:srgbClr val="3B2F20"/>
                          </a:solidFill>
                          <a:latin typeface="Cabin" panose="020B0604020202020204" charset="0"/>
                        </a:rPr>
                        <a:t>LSTM</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0.68</a:t>
                      </a:r>
                    </a:p>
                  </a:txBody>
                  <a:tcPr/>
                </a:tc>
                <a:extLst>
                  <a:ext uri="{0D108BD9-81ED-4DB2-BD59-A6C34878D82A}">
                    <a16:rowId xmlns:a16="http://schemas.microsoft.com/office/drawing/2014/main" val="757639482"/>
                  </a:ext>
                </a:extLst>
              </a:tr>
            </a:tbl>
          </a:graphicData>
        </a:graphic>
      </p:graphicFrame>
      <p:graphicFrame>
        <p:nvGraphicFramePr>
          <p:cNvPr id="7" name="Tabella 2">
            <a:extLst>
              <a:ext uri="{FF2B5EF4-FFF2-40B4-BE49-F238E27FC236}">
                <a16:creationId xmlns:a16="http://schemas.microsoft.com/office/drawing/2014/main" id="{D0DC4F35-7916-978F-CCAE-1F02C615394A}"/>
              </a:ext>
            </a:extLst>
          </p:cNvPr>
          <p:cNvGraphicFramePr>
            <a:graphicFrameLocks noGrp="1"/>
          </p:cNvGraphicFramePr>
          <p:nvPr>
            <p:extLst>
              <p:ext uri="{D42A27DB-BD31-4B8C-83A1-F6EECF244321}">
                <p14:modId xmlns:p14="http://schemas.microsoft.com/office/powerpoint/2010/main" val="2379420777"/>
              </p:ext>
            </p:extLst>
          </p:nvPr>
        </p:nvGraphicFramePr>
        <p:xfrm>
          <a:off x="11879847" y="5421727"/>
          <a:ext cx="3943315" cy="3660970"/>
        </p:xfrm>
        <a:graphic>
          <a:graphicData uri="http://schemas.openxmlformats.org/drawingml/2006/table">
            <a:tbl>
              <a:tblPr firstRow="1" bandRow="1">
                <a:tableStyleId>{B478AA9E-5FCC-4A68-BC7D-CD78FF88122C}</a:tableStyleId>
              </a:tblPr>
              <a:tblGrid>
                <a:gridCol w="595630">
                  <a:extLst>
                    <a:ext uri="{9D8B030D-6E8A-4147-A177-3AD203B41FA5}">
                      <a16:colId xmlns:a16="http://schemas.microsoft.com/office/drawing/2014/main" val="3687852544"/>
                    </a:ext>
                  </a:extLst>
                </a:gridCol>
                <a:gridCol w="938530">
                  <a:extLst>
                    <a:ext uri="{9D8B030D-6E8A-4147-A177-3AD203B41FA5}">
                      <a16:colId xmlns:a16="http://schemas.microsoft.com/office/drawing/2014/main" val="2193279808"/>
                    </a:ext>
                  </a:extLst>
                </a:gridCol>
                <a:gridCol w="913731">
                  <a:extLst>
                    <a:ext uri="{9D8B030D-6E8A-4147-A177-3AD203B41FA5}">
                      <a16:colId xmlns:a16="http://schemas.microsoft.com/office/drawing/2014/main" val="3264927536"/>
                    </a:ext>
                  </a:extLst>
                </a:gridCol>
                <a:gridCol w="1495424">
                  <a:extLst>
                    <a:ext uri="{9D8B030D-6E8A-4147-A177-3AD203B41FA5}">
                      <a16:colId xmlns:a16="http://schemas.microsoft.com/office/drawing/2014/main" val="298652944"/>
                    </a:ext>
                  </a:extLst>
                </a:gridCol>
              </a:tblGrid>
              <a:tr h="223818">
                <a:tc>
                  <a:txBody>
                    <a:bodyPr/>
                    <a:lstStyle/>
                    <a:p>
                      <a:pPr algn="ctr"/>
                      <a:r>
                        <a:rPr lang="it-IT" dirty="0">
                          <a:solidFill>
                            <a:schemeClr val="accent6">
                              <a:lumMod val="50000"/>
                            </a:schemeClr>
                          </a:solidFill>
                          <a:latin typeface="Cabin" panose="020B0604020202020204" charset="0"/>
                        </a:rPr>
                        <a:t>Rank</a:t>
                      </a:r>
                    </a:p>
                  </a:txBody>
                  <a:tcPr/>
                </a:tc>
                <a:tc>
                  <a:txBody>
                    <a:bodyPr/>
                    <a:lstStyle/>
                    <a:p>
                      <a:pPr algn="ctr"/>
                      <a:r>
                        <a:rPr lang="it-IT" sz="1400" dirty="0" err="1">
                          <a:solidFill>
                            <a:schemeClr val="accent6">
                              <a:lumMod val="50000"/>
                            </a:schemeClr>
                          </a:solidFill>
                          <a:latin typeface="Cabin" panose="020B0604020202020204" charset="0"/>
                        </a:rPr>
                        <a:t>Run</a:t>
                      </a:r>
                      <a:r>
                        <a:rPr lang="it-IT" sz="1400" dirty="0">
                          <a:solidFill>
                            <a:schemeClr val="accent6">
                              <a:lumMod val="50000"/>
                            </a:schemeClr>
                          </a:solidFill>
                          <a:latin typeface="Cabin" panose="020B0604020202020204" charset="0"/>
                        </a:rPr>
                        <a:t> </a:t>
                      </a:r>
                      <a:r>
                        <a:rPr lang="it-IT" sz="1400" dirty="0" err="1">
                          <a:solidFill>
                            <a:schemeClr val="accent6">
                              <a:lumMod val="50000"/>
                            </a:schemeClr>
                          </a:solidFill>
                          <a:latin typeface="Cabin" panose="020B0604020202020204" charset="0"/>
                        </a:rPr>
                        <a:t>Type</a:t>
                      </a:r>
                      <a:endParaRPr lang="it-IT" sz="1400" dirty="0">
                        <a:solidFill>
                          <a:schemeClr val="accent6">
                            <a:lumMod val="50000"/>
                          </a:schemeClr>
                        </a:solidFill>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solidFill>
                            <a:schemeClr val="accent6">
                              <a:lumMod val="50000"/>
                            </a:schemeClr>
                          </a:solidFill>
                          <a:latin typeface="Cabin" panose="020B0604020202020204" charset="0"/>
                        </a:rPr>
                        <a:t>Score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solidFill>
                            <a:schemeClr val="accent6">
                              <a:lumMod val="50000"/>
                            </a:schemeClr>
                          </a:solidFill>
                          <a:latin typeface="Cabin" panose="020B0604020202020204" charset="0"/>
                        </a:rPr>
                        <a:t>Team</a:t>
                      </a:r>
                    </a:p>
                  </a:txBody>
                  <a:tcPr/>
                </a:tc>
                <a:extLst>
                  <a:ext uri="{0D108BD9-81ED-4DB2-BD59-A6C34878D82A}">
                    <a16:rowId xmlns:a16="http://schemas.microsoft.com/office/drawing/2014/main" val="1213429716"/>
                  </a:ext>
                </a:extLst>
              </a:tr>
              <a:tr h="335617">
                <a:tc>
                  <a:txBody>
                    <a:bodyPr/>
                    <a:lstStyle/>
                    <a:p>
                      <a:pPr algn="ctr"/>
                      <a:r>
                        <a:rPr lang="it-IT" dirty="0">
                          <a:solidFill>
                            <a:srgbClr val="3B2F20"/>
                          </a:solidFill>
                          <a:latin typeface="Cabin" panose="020B0604020202020204" charset="0"/>
                        </a:rPr>
                        <a:t>1</a:t>
                      </a:r>
                    </a:p>
                  </a:txBody>
                  <a:tcPr/>
                </a:tc>
                <a:tc>
                  <a:txBody>
                    <a:bodyPr/>
                    <a:lstStyle/>
                    <a:p>
                      <a:pPr algn="ctr"/>
                      <a:r>
                        <a:rPr lang="it-IT" dirty="0">
                          <a:solidFill>
                            <a:srgbClr val="3B2F20"/>
                          </a:solidFill>
                          <a:latin typeface="Cabin" panose="020B0604020202020204" charset="0"/>
                        </a:rPr>
                        <a:t>u</a:t>
                      </a:r>
                    </a:p>
                  </a:txBody>
                  <a:tcPr/>
                </a:tc>
                <a:tc>
                  <a:txBody>
                    <a:bodyPr/>
                    <a:lstStyle/>
                    <a:p>
                      <a:pPr algn="ctr"/>
                      <a:r>
                        <a:rPr lang="it-IT" dirty="0">
                          <a:solidFill>
                            <a:srgbClr val="3B2F20"/>
                          </a:solidFill>
                          <a:latin typeface="Cabin" panose="020B0604020202020204" charset="0"/>
                        </a:rPr>
                        <a:t>0.882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rgbClr val="3B2F20"/>
                          </a:solidFill>
                          <a:latin typeface="Cabin" panose="020B0604020202020204" charset="0"/>
                        </a:rPr>
                        <a:t>jigsaw</a:t>
                      </a:r>
                      <a:endParaRPr lang="it-IT" dirty="0">
                        <a:solidFill>
                          <a:srgbClr val="3B2F20"/>
                        </a:solidFill>
                        <a:latin typeface="Cabin" panose="020B0604020202020204" charset="0"/>
                      </a:endParaRPr>
                    </a:p>
                  </a:txBody>
                  <a:tcPr/>
                </a:tc>
                <a:extLst>
                  <a:ext uri="{0D108BD9-81ED-4DB2-BD59-A6C34878D82A}">
                    <a16:rowId xmlns:a16="http://schemas.microsoft.com/office/drawing/2014/main" val="1866682308"/>
                  </a:ext>
                </a:extLst>
              </a:tr>
              <a:tr h="335617">
                <a:tc>
                  <a:txBody>
                    <a:bodyPr/>
                    <a:lstStyle/>
                    <a:p>
                      <a:pPr algn="ctr"/>
                      <a:r>
                        <a:rPr lang="it-IT" dirty="0">
                          <a:solidFill>
                            <a:srgbClr val="3B2F20"/>
                          </a:solidFill>
                          <a:latin typeface="Cabin" panose="020B0604020202020204" charset="0"/>
                        </a:rPr>
                        <a:t>2</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0.818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rgbClr val="3B2F20"/>
                          </a:solidFill>
                          <a:latin typeface="Cabin" panose="020B0604020202020204" charset="0"/>
                        </a:rPr>
                        <a:t>PoliTeam</a:t>
                      </a:r>
                      <a:endParaRPr lang="it-IT" dirty="0">
                        <a:solidFill>
                          <a:srgbClr val="3B2F20"/>
                        </a:solidFill>
                        <a:latin typeface="Cabin" panose="020B0604020202020204" charset="0"/>
                      </a:endParaRPr>
                    </a:p>
                  </a:txBody>
                  <a:tcPr/>
                </a:tc>
                <a:extLst>
                  <a:ext uri="{0D108BD9-81ED-4DB2-BD59-A6C34878D82A}">
                    <a16:rowId xmlns:a16="http://schemas.microsoft.com/office/drawing/2014/main" val="2822365430"/>
                  </a:ext>
                </a:extLst>
              </a:tr>
              <a:tr h="335617">
                <a:tc>
                  <a:txBody>
                    <a:bodyPr/>
                    <a:lstStyle/>
                    <a:p>
                      <a:pPr algn="ctr"/>
                      <a:r>
                        <a:rPr lang="it-IT" dirty="0">
                          <a:solidFill>
                            <a:srgbClr val="3B2F20"/>
                          </a:solidFill>
                          <a:latin typeface="Cabin" panose="020B0604020202020204" charset="0"/>
                        </a:rPr>
                        <a:t>3</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0.814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rgbClr val="3B2F20"/>
                          </a:solidFill>
                          <a:latin typeface="Cabin" panose="020B0604020202020204" charset="0"/>
                        </a:rPr>
                        <a:t>PoliTeam</a:t>
                      </a:r>
                      <a:endParaRPr lang="it-IT" dirty="0">
                        <a:solidFill>
                          <a:srgbClr val="3B2F20"/>
                        </a:solidFill>
                        <a:latin typeface="Cabin" panose="020B0604020202020204" charset="0"/>
                      </a:endParaRPr>
                    </a:p>
                  </a:txBody>
                  <a:tcPr/>
                </a:tc>
                <a:extLst>
                  <a:ext uri="{0D108BD9-81ED-4DB2-BD59-A6C34878D82A}">
                    <a16:rowId xmlns:a16="http://schemas.microsoft.com/office/drawing/2014/main" val="299136755"/>
                  </a:ext>
                </a:extLst>
              </a:tr>
              <a:tr h="335617">
                <a:tc>
                  <a:txBody>
                    <a:bodyPr/>
                    <a:lstStyle/>
                    <a:p>
                      <a:pPr algn="ctr"/>
                      <a:r>
                        <a:rPr lang="it-IT" dirty="0">
                          <a:solidFill>
                            <a:srgbClr val="3B2F20"/>
                          </a:solidFill>
                          <a:latin typeface="Cabin" panose="020B0604020202020204" charset="0"/>
                        </a:rPr>
                        <a:t>4</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0.705</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rgbClr val="3B2F20"/>
                          </a:solidFill>
                          <a:latin typeface="Cabin" panose="020B0604020202020204" charset="0"/>
                        </a:rPr>
                        <a:t>fabsam</a:t>
                      </a:r>
                      <a:endParaRPr lang="it-IT" dirty="0">
                        <a:solidFill>
                          <a:srgbClr val="3B2F20"/>
                        </a:solidFill>
                        <a:latin typeface="Cabin" panose="020B0604020202020204" charset="0"/>
                      </a:endParaRPr>
                    </a:p>
                  </a:txBody>
                  <a:tcPr/>
                </a:tc>
                <a:extLst>
                  <a:ext uri="{0D108BD9-81ED-4DB2-BD59-A6C34878D82A}">
                    <a16:rowId xmlns:a16="http://schemas.microsoft.com/office/drawing/2014/main" val="922687787"/>
                  </a:ext>
                </a:extLst>
              </a:tr>
              <a:tr h="33561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rgbClr val="3B2F20"/>
                          </a:solidFill>
                          <a:latin typeface="Cabin" panose="020B0604020202020204" charset="0"/>
                        </a:rPr>
                        <a:t>5</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0.702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rgbClr val="3B2F20"/>
                          </a:solidFill>
                          <a:latin typeface="Cabin" panose="020B0604020202020204" charset="0"/>
                        </a:rPr>
                        <a:t>fabsam</a:t>
                      </a:r>
                      <a:endParaRPr lang="it-IT" dirty="0">
                        <a:solidFill>
                          <a:srgbClr val="3B2F20"/>
                        </a:solidFill>
                        <a:latin typeface="Cabin" panose="020B0604020202020204" charset="0"/>
                      </a:endParaRPr>
                    </a:p>
                  </a:txBody>
                  <a:tcPr/>
                </a:tc>
                <a:extLst>
                  <a:ext uri="{0D108BD9-81ED-4DB2-BD59-A6C34878D82A}">
                    <a16:rowId xmlns:a16="http://schemas.microsoft.com/office/drawing/2014/main" val="2426745486"/>
                  </a:ext>
                </a:extLst>
              </a:tr>
              <a:tr h="335617">
                <a:tc>
                  <a:txBody>
                    <a:bodyPr/>
                    <a:lstStyle/>
                    <a:p>
                      <a:pPr algn="ctr"/>
                      <a:r>
                        <a:rPr lang="it-IT" dirty="0">
                          <a:solidFill>
                            <a:srgbClr val="3B2F20"/>
                          </a:solidFill>
                          <a:latin typeface="Cabin" panose="020B0604020202020204" charset="0"/>
                        </a:rPr>
                        <a:t>6</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0.694</a:t>
                      </a:r>
                    </a:p>
                  </a:txBody>
                  <a:tcPr/>
                </a:tc>
                <a:tc>
                  <a:txBody>
                    <a:bodyPr/>
                    <a:lstStyle/>
                    <a:p>
                      <a:pPr algn="ctr"/>
                      <a:r>
                        <a:rPr lang="it-IT" dirty="0" err="1">
                          <a:solidFill>
                            <a:srgbClr val="3B2F20"/>
                          </a:solidFill>
                          <a:latin typeface="Cabin" panose="020B0604020202020204" charset="0"/>
                        </a:rPr>
                        <a:t>PoliTeam</a:t>
                      </a:r>
                      <a:endParaRPr lang="it-IT" dirty="0">
                        <a:solidFill>
                          <a:srgbClr val="3B2F20"/>
                        </a:solidFill>
                      </a:endParaRPr>
                    </a:p>
                  </a:txBody>
                  <a:tcPr/>
                </a:tc>
                <a:extLst>
                  <a:ext uri="{0D108BD9-81ED-4DB2-BD59-A6C34878D82A}">
                    <a16:rowId xmlns:a16="http://schemas.microsoft.com/office/drawing/2014/main" val="4253540081"/>
                  </a:ext>
                </a:extLst>
              </a:tr>
              <a:tr h="335617">
                <a:tc>
                  <a:txBody>
                    <a:bodyPr/>
                    <a:lstStyle/>
                    <a:p>
                      <a:pPr algn="ctr"/>
                      <a:r>
                        <a:rPr lang="it-IT" dirty="0">
                          <a:solidFill>
                            <a:srgbClr val="3B2F20"/>
                          </a:solidFill>
                          <a:latin typeface="Cabin" panose="020B0604020202020204" charset="0"/>
                        </a:rPr>
                        <a:t>7</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0.691</a:t>
                      </a:r>
                    </a:p>
                  </a:txBody>
                  <a:tcPr/>
                </a:tc>
                <a:tc>
                  <a:txBody>
                    <a:bodyPr/>
                    <a:lstStyle/>
                    <a:p>
                      <a:pPr algn="ctr"/>
                      <a:r>
                        <a:rPr lang="it-IT" dirty="0" err="1">
                          <a:solidFill>
                            <a:srgbClr val="3B2F20"/>
                          </a:solidFill>
                          <a:latin typeface="Cabin" panose="020B0604020202020204" charset="0"/>
                        </a:rPr>
                        <a:t>fabsam</a:t>
                      </a:r>
                      <a:endParaRPr lang="it-IT" dirty="0">
                        <a:solidFill>
                          <a:srgbClr val="3B2F20"/>
                        </a:solidFill>
                      </a:endParaRPr>
                    </a:p>
                  </a:txBody>
                  <a:tcPr/>
                </a:tc>
                <a:extLst>
                  <a:ext uri="{0D108BD9-81ED-4DB2-BD59-A6C34878D82A}">
                    <a16:rowId xmlns:a16="http://schemas.microsoft.com/office/drawing/2014/main" val="1476133047"/>
                  </a:ext>
                </a:extLst>
              </a:tr>
              <a:tr h="335617">
                <a:tc>
                  <a:txBody>
                    <a:bodyPr/>
                    <a:lstStyle/>
                    <a:p>
                      <a:pPr algn="ctr"/>
                      <a:r>
                        <a:rPr lang="it-IT" dirty="0">
                          <a:solidFill>
                            <a:srgbClr val="3B2F20"/>
                          </a:solidFill>
                          <a:latin typeface="Cabin" panose="020B0604020202020204" charset="0"/>
                        </a:rPr>
                        <a:t>8</a:t>
                      </a:r>
                    </a:p>
                  </a:txBody>
                  <a:tcPr/>
                </a:tc>
                <a:tc>
                  <a:txBody>
                    <a:bodyPr/>
                    <a:lstStyle/>
                    <a:p>
                      <a:pPr algn="ctr"/>
                      <a:r>
                        <a:rPr lang="it-IT" dirty="0">
                          <a:solidFill>
                            <a:srgbClr val="3B2F20"/>
                          </a:solidFill>
                          <a:latin typeface="Cabin" panose="020B0604020202020204" charset="0"/>
                        </a:rPr>
                        <a:t>u</a:t>
                      </a:r>
                    </a:p>
                  </a:txBody>
                  <a:tcPr/>
                </a:tc>
                <a:tc>
                  <a:txBody>
                    <a:bodyPr/>
                    <a:lstStyle/>
                    <a:p>
                      <a:pPr algn="ctr"/>
                      <a:r>
                        <a:rPr lang="it-IT" dirty="0">
                          <a:solidFill>
                            <a:srgbClr val="3B2F20"/>
                          </a:solidFill>
                          <a:latin typeface="Cabin" panose="020B0604020202020204" charset="0"/>
                        </a:rPr>
                        <a:t>0.649</a:t>
                      </a:r>
                    </a:p>
                  </a:txBody>
                  <a:tcPr/>
                </a:tc>
                <a:tc>
                  <a:txBody>
                    <a:bodyPr/>
                    <a:lstStyle/>
                    <a:p>
                      <a:pPr algn="ctr"/>
                      <a:r>
                        <a:rPr lang="it-IT" dirty="0" err="1">
                          <a:solidFill>
                            <a:srgbClr val="3B2F20"/>
                          </a:solidFill>
                          <a:latin typeface="Cabin" panose="020B0604020202020204" charset="0"/>
                        </a:rPr>
                        <a:t>jigsaw</a:t>
                      </a:r>
                      <a:endParaRPr lang="it-IT" dirty="0">
                        <a:solidFill>
                          <a:srgbClr val="3B2F20"/>
                        </a:solidFill>
                      </a:endParaRPr>
                    </a:p>
                  </a:txBody>
                  <a:tcPr/>
                </a:tc>
                <a:extLst>
                  <a:ext uri="{0D108BD9-81ED-4DB2-BD59-A6C34878D82A}">
                    <a16:rowId xmlns:a16="http://schemas.microsoft.com/office/drawing/2014/main" val="1275611136"/>
                  </a:ext>
                </a:extLst>
              </a:tr>
              <a:tr h="335617">
                <a:tc>
                  <a:txBody>
                    <a:bodyPr/>
                    <a:lstStyle/>
                    <a:p>
                      <a:pPr algn="ctr"/>
                      <a:r>
                        <a:rPr lang="it-IT" dirty="0">
                          <a:solidFill>
                            <a:srgbClr val="3B2F20"/>
                          </a:solidFill>
                          <a:latin typeface="Cabin" panose="020B0604020202020204" charset="0"/>
                        </a:rPr>
                        <a:t>9</a:t>
                      </a:r>
                    </a:p>
                  </a:txBody>
                  <a:tcPr/>
                </a:tc>
                <a:tc>
                  <a:txBody>
                    <a:bodyPr/>
                    <a:lstStyle/>
                    <a:p>
                      <a:pPr algn="ctr"/>
                      <a:r>
                        <a:rPr lang="it-IT" dirty="0">
                          <a:solidFill>
                            <a:srgbClr val="3B2F20"/>
                          </a:solidFill>
                          <a:latin typeface="Cabin" panose="020B0604020202020204" charset="0"/>
                        </a:rPr>
                        <a:t>c</a:t>
                      </a:r>
                    </a:p>
                  </a:txBody>
                  <a:tcPr/>
                </a:tc>
                <a:tc>
                  <a:txBody>
                    <a:bodyPr/>
                    <a:lstStyle/>
                    <a:p>
                      <a:pPr algn="ctr"/>
                      <a:r>
                        <a:rPr lang="it-IT" dirty="0">
                          <a:solidFill>
                            <a:srgbClr val="3B2F20"/>
                          </a:solidFill>
                          <a:latin typeface="Cabin" panose="020B0604020202020204" charset="0"/>
                        </a:rPr>
                        <a:t>0.613</a:t>
                      </a:r>
                    </a:p>
                  </a:txBody>
                  <a:tcPr/>
                </a:tc>
                <a:tc>
                  <a:txBody>
                    <a:bodyPr/>
                    <a:lstStyle/>
                    <a:p>
                      <a:pPr algn="ctr"/>
                      <a:r>
                        <a:rPr lang="it-IT" dirty="0">
                          <a:solidFill>
                            <a:srgbClr val="3B2F20"/>
                          </a:solidFill>
                          <a:latin typeface="Cabin" panose="020B0604020202020204" charset="0"/>
                        </a:rPr>
                        <a:t>MDD</a:t>
                      </a:r>
                      <a:endParaRPr lang="it-IT" dirty="0">
                        <a:solidFill>
                          <a:srgbClr val="3B2F20"/>
                        </a:solidFill>
                      </a:endParaRPr>
                    </a:p>
                  </a:txBody>
                  <a:tcPr/>
                </a:tc>
                <a:extLst>
                  <a:ext uri="{0D108BD9-81ED-4DB2-BD59-A6C34878D82A}">
                    <a16:rowId xmlns:a16="http://schemas.microsoft.com/office/drawing/2014/main" val="3878497947"/>
                  </a:ext>
                </a:extLst>
              </a:tr>
              <a:tr h="335617">
                <a:tc>
                  <a:txBody>
                    <a:bodyPr/>
                    <a:lstStyle/>
                    <a:p>
                      <a:pPr algn="ctr"/>
                      <a:r>
                        <a:rPr lang="it-IT" dirty="0">
                          <a:solidFill>
                            <a:srgbClr val="3B2F20"/>
                          </a:solidFill>
                          <a:highlight>
                            <a:srgbClr val="FFFF00"/>
                          </a:highlight>
                          <a:latin typeface="Cabin" panose="020B0604020202020204" charset="0"/>
                        </a:rPr>
                        <a:t>10</a:t>
                      </a:r>
                    </a:p>
                  </a:txBody>
                  <a:tcPr>
                    <a:solidFill>
                      <a:srgbClr val="FFC000">
                        <a:alpha val="0"/>
                      </a:srgbClr>
                    </a:solidFill>
                  </a:tcPr>
                </a:tc>
                <a:tc>
                  <a:txBody>
                    <a:bodyPr/>
                    <a:lstStyle/>
                    <a:p>
                      <a:pPr algn="ctr"/>
                      <a:r>
                        <a:rPr lang="it-IT" dirty="0">
                          <a:solidFill>
                            <a:srgbClr val="3B2F20"/>
                          </a:solidFill>
                          <a:highlight>
                            <a:srgbClr val="FFFF00"/>
                          </a:highlight>
                          <a:latin typeface="Cabin" panose="020B0604020202020204" charset="0"/>
                        </a:rPr>
                        <a:t>c</a:t>
                      </a:r>
                    </a:p>
                  </a:txBody>
                  <a:tcPr>
                    <a:solidFill>
                      <a:srgbClr val="FFC000">
                        <a:alpha val="0"/>
                      </a:srgbClr>
                    </a:solidFill>
                  </a:tcPr>
                </a:tc>
                <a:tc>
                  <a:txBody>
                    <a:bodyPr/>
                    <a:lstStyle/>
                    <a:p>
                      <a:pPr algn="ctr"/>
                      <a:r>
                        <a:rPr lang="it-IT" dirty="0">
                          <a:solidFill>
                            <a:srgbClr val="3B2F20"/>
                          </a:solidFill>
                          <a:highlight>
                            <a:srgbClr val="FFFF00"/>
                          </a:highlight>
                          <a:latin typeface="Cabin" panose="020B0604020202020204" charset="0"/>
                        </a:rPr>
                        <a:t>Yes</a:t>
                      </a:r>
                    </a:p>
                  </a:txBody>
                  <a:tcPr>
                    <a:solidFill>
                      <a:srgbClr val="FFC000">
                        <a:alpha val="0"/>
                      </a:srgbClr>
                    </a:solidFill>
                  </a:tcPr>
                </a:tc>
                <a:tc>
                  <a:txBody>
                    <a:bodyPr/>
                    <a:lstStyle/>
                    <a:p>
                      <a:pPr algn="ctr"/>
                      <a:r>
                        <a:rPr lang="it-IT" dirty="0">
                          <a:solidFill>
                            <a:srgbClr val="3B2F20"/>
                          </a:solidFill>
                          <a:highlight>
                            <a:srgbClr val="FFFF00"/>
                          </a:highlight>
                          <a:latin typeface="Cabin" panose="020B0604020202020204" charset="0"/>
                        </a:rPr>
                        <a:t>AMI_BASELINE</a:t>
                      </a:r>
                      <a:endParaRPr lang="it-IT" dirty="0">
                        <a:solidFill>
                          <a:srgbClr val="3B2F20"/>
                        </a:solidFill>
                        <a:highlight>
                          <a:srgbClr val="FFFF00"/>
                        </a:highlight>
                      </a:endParaRPr>
                    </a:p>
                  </a:txBody>
                  <a:tcPr>
                    <a:solidFill>
                      <a:srgbClr val="FFC000">
                        <a:alpha val="0"/>
                      </a:srgbClr>
                    </a:solidFill>
                  </a:tcPr>
                </a:tc>
                <a:extLst>
                  <a:ext uri="{0D108BD9-81ED-4DB2-BD59-A6C34878D82A}">
                    <a16:rowId xmlns:a16="http://schemas.microsoft.com/office/drawing/2014/main" val="4052546556"/>
                  </a:ext>
                </a:extLst>
              </a:tr>
            </a:tbl>
          </a:graphicData>
        </a:graphic>
      </p:graphicFrame>
      <p:sp>
        <p:nvSpPr>
          <p:cNvPr id="8" name="Google Shape;101;p14">
            <a:extLst>
              <a:ext uri="{FF2B5EF4-FFF2-40B4-BE49-F238E27FC236}">
                <a16:creationId xmlns:a16="http://schemas.microsoft.com/office/drawing/2014/main" id="{45ADCDE0-D684-8ECB-F7E9-C99157F1D066}"/>
              </a:ext>
            </a:extLst>
          </p:cNvPr>
          <p:cNvSpPr txBox="1"/>
          <p:nvPr/>
        </p:nvSpPr>
        <p:spPr>
          <a:xfrm>
            <a:off x="12657863" y="4583539"/>
            <a:ext cx="3610837" cy="559961"/>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dirty="0">
                <a:solidFill>
                  <a:srgbClr val="3B2F20"/>
                </a:solidFill>
                <a:latin typeface="Montserrat"/>
                <a:ea typeface="Montserrat"/>
                <a:cs typeface="Montserrat"/>
                <a:sym typeface="Montserrat"/>
              </a:rPr>
              <a:t>AMI Baseline</a:t>
            </a:r>
            <a:endParaRPr dirty="0"/>
          </a:p>
        </p:txBody>
      </p:sp>
    </p:spTree>
    <p:extLst>
      <p:ext uri="{BB962C8B-B14F-4D97-AF65-F5344CB8AC3E}">
        <p14:creationId xmlns:p14="http://schemas.microsoft.com/office/powerpoint/2010/main" val="8238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5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4"/>
                                        </p:tgtEl>
                                        <p:attrNameLst>
                                          <p:attrName>style.visibility</p:attrName>
                                        </p:attrNameLst>
                                      </p:cBhvr>
                                      <p:to>
                                        <p:strVal val="visible"/>
                                      </p:to>
                                    </p:set>
                                    <p:animEffect transition="in" filter="fade">
                                      <p:cBhvr>
                                        <p:cTn id="15" dur="500"/>
                                        <p:tgtEl>
                                          <p:spTgt spid="50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2"/>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401" name="Google Shape;401;p32"/>
          <p:cNvSpPr/>
          <p:nvPr/>
        </p:nvSpPr>
        <p:spPr>
          <a:xfrm rot="-5400000">
            <a:off x="5918878" y="566793"/>
            <a:ext cx="6450243" cy="915341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rot="-5400000">
            <a:off x="6339410" y="1166198"/>
            <a:ext cx="5609180" cy="7959877"/>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txBox="1"/>
          <p:nvPr/>
        </p:nvSpPr>
        <p:spPr>
          <a:xfrm>
            <a:off x="5433940" y="3168730"/>
            <a:ext cx="742012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THANK YOU!</a:t>
            </a:r>
            <a:endParaRPr/>
          </a:p>
        </p:txBody>
      </p:sp>
      <p:sp>
        <p:nvSpPr>
          <p:cNvPr id="404" name="Google Shape;404;p32"/>
          <p:cNvSpPr txBox="1"/>
          <p:nvPr/>
        </p:nvSpPr>
        <p:spPr>
          <a:xfrm>
            <a:off x="5703817" y="5367514"/>
            <a:ext cx="6880363" cy="140038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a:solidFill>
                  <a:srgbClr val="3B2F20"/>
                </a:solidFill>
                <a:latin typeface="Cabin"/>
                <a:ea typeface="Cabin"/>
                <a:cs typeface="Cabin"/>
                <a:sym typeface="Cabin"/>
              </a:rPr>
              <a:t>We hope that the presentation was clear and interesting!</a:t>
            </a:r>
            <a:endParaRPr dirty="0"/>
          </a:p>
        </p:txBody>
      </p:sp>
      <p:cxnSp>
        <p:nvCxnSpPr>
          <p:cNvPr id="405" name="Google Shape;405;p32"/>
          <p:cNvCxnSpPr/>
          <p:nvPr/>
        </p:nvCxnSpPr>
        <p:spPr>
          <a:xfrm rot="10800000">
            <a:off x="-1098161" y="5143500"/>
            <a:ext cx="5170593" cy="0"/>
          </a:xfrm>
          <a:prstGeom prst="straightConnector1">
            <a:avLst/>
          </a:prstGeom>
          <a:noFill/>
          <a:ln w="47625" cap="flat" cmpd="sng">
            <a:solidFill>
              <a:srgbClr val="3B2F20"/>
            </a:solidFill>
            <a:prstDash val="solid"/>
            <a:round/>
            <a:headEnd type="none" w="sm" len="sm"/>
            <a:tailEnd type="none" w="sm" len="sm"/>
          </a:ln>
        </p:spPr>
      </p:cxnSp>
      <p:cxnSp>
        <p:nvCxnSpPr>
          <p:cNvPr id="406" name="Google Shape;406;p32"/>
          <p:cNvCxnSpPr/>
          <p:nvPr/>
        </p:nvCxnSpPr>
        <p:spPr>
          <a:xfrm rot="10800000">
            <a:off x="14271890" y="5146137"/>
            <a:ext cx="5170593"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500"/>
                                        <p:tgtEl>
                                          <p:spTgt spid="403"/>
                                        </p:tgtEl>
                                      </p:cBhvr>
                                    </p:animEffect>
                                  </p:childTnLst>
                                </p:cTn>
                              </p:par>
                              <p:par>
                                <p:cTn id="8" presetID="10" presetClass="entr" presetSubtype="0" fill="hold" nodeType="withEffect">
                                  <p:stCondLst>
                                    <p:cond delay="0"/>
                                  </p:stCondLst>
                                  <p:childTnLst>
                                    <p:set>
                                      <p:cBhvr>
                                        <p:cTn id="9" dur="1" fill="hold">
                                          <p:stCondLst>
                                            <p:cond delay="0"/>
                                          </p:stCondLst>
                                        </p:cTn>
                                        <p:tgtEl>
                                          <p:spTgt spid="404"/>
                                        </p:tgtEl>
                                        <p:attrNameLst>
                                          <p:attrName>style.visibility</p:attrName>
                                        </p:attrNameLst>
                                      </p:cBhvr>
                                      <p:to>
                                        <p:strVal val="visible"/>
                                      </p:to>
                                    </p:set>
                                    <p:animEffect transition="in" filter="fade">
                                      <p:cBhvr>
                                        <p:cTn id="10" dur="5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31"/>
          <p:cNvPicPr preferRelativeResize="0"/>
          <p:nvPr/>
        </p:nvPicPr>
        <p:blipFill rotWithShape="1">
          <a:blip r:embed="rId3">
            <a:alphaModFix/>
          </a:blip>
          <a:srcRect t="3685" b="67201"/>
          <a:stretch/>
        </p:blipFill>
        <p:spPr>
          <a:xfrm>
            <a:off x="7077106" y="3442555"/>
            <a:ext cx="10182194" cy="4446516"/>
          </a:xfrm>
          <a:prstGeom prst="rect">
            <a:avLst/>
          </a:prstGeom>
          <a:noFill/>
          <a:ln>
            <a:noFill/>
          </a:ln>
        </p:spPr>
      </p:pic>
      <p:sp>
        <p:nvSpPr>
          <p:cNvPr id="381" name="Google Shape;381;p31"/>
          <p:cNvSpPr txBox="1"/>
          <p:nvPr/>
        </p:nvSpPr>
        <p:spPr>
          <a:xfrm>
            <a:off x="861792" y="2234080"/>
            <a:ext cx="4271795"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2" name="Google Shape;382;p31"/>
          <p:cNvSpPr txBox="1"/>
          <p:nvPr/>
        </p:nvSpPr>
        <p:spPr>
          <a:xfrm>
            <a:off x="861792" y="5491927"/>
            <a:ext cx="3920277"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3" name="Google Shape;383;p31"/>
          <p:cNvSpPr txBox="1"/>
          <p:nvPr/>
        </p:nvSpPr>
        <p:spPr>
          <a:xfrm>
            <a:off x="861792" y="8734425"/>
            <a:ext cx="3618361"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84" name="Google Shape;384;p31"/>
          <p:cNvGrpSpPr/>
          <p:nvPr/>
        </p:nvGrpSpPr>
        <p:grpSpPr>
          <a:xfrm>
            <a:off x="622190" y="-492714"/>
            <a:ext cx="5700953" cy="391790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2 out of 5</a:t>
              </a:r>
              <a:endParaRPr dirty="0"/>
            </a:p>
          </p:txBody>
        </p:sp>
      </p:grpSp>
      <p:grpSp>
        <p:nvGrpSpPr>
          <p:cNvPr id="387" name="Google Shape;387;p31"/>
          <p:cNvGrpSpPr/>
          <p:nvPr/>
        </p:nvGrpSpPr>
        <p:grpSpPr>
          <a:xfrm>
            <a:off x="622190" y="2738001"/>
            <a:ext cx="4657124" cy="3917903"/>
            <a:chOff x="0" y="-219075"/>
            <a:chExt cx="1226568"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219075"/>
              <a:ext cx="812800"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95%</a:t>
              </a:r>
              <a:endParaRPr/>
            </a:p>
          </p:txBody>
        </p:sp>
      </p:grpSp>
      <p:grpSp>
        <p:nvGrpSpPr>
          <p:cNvPr id="390" name="Google Shape;390;p31"/>
          <p:cNvGrpSpPr/>
          <p:nvPr/>
        </p:nvGrpSpPr>
        <p:grpSpPr>
          <a:xfrm>
            <a:off x="615083" y="6029355"/>
            <a:ext cx="5461351" cy="3917903"/>
            <a:chOff x="-64977" y="-222208"/>
            <a:chExt cx="1438381" cy="1031875"/>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4977" y="-222208"/>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12 million</a:t>
              </a:r>
              <a:endParaRPr/>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2" y="6892102"/>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64471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4"/>
                                        </p:tgtEl>
                                        <p:attrNameLst>
                                          <p:attrName>style.visibility</p:attrName>
                                        </p:attrNameLst>
                                      </p:cBhvr>
                                      <p:to>
                                        <p:strVal val="visible"/>
                                      </p:to>
                                    </p:set>
                                    <p:animEffect transition="in" filter="fade">
                                      <p:cBhvr>
                                        <p:cTn id="10" dur="500"/>
                                        <p:tgtEl>
                                          <p:spTgt spid="3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5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animEffect transition="in" filter="fade">
                                      <p:cBhvr>
                                        <p:cTn id="23" dur="500"/>
                                        <p:tgtEl>
                                          <p:spTgt spid="390"/>
                                        </p:tgtEl>
                                      </p:cBhvr>
                                    </p:animEffect>
                                  </p:childTnLst>
                                </p:cTn>
                              </p:par>
                              <p:par>
                                <p:cTn id="24" presetID="10" presetClass="entr" presetSubtype="0" fill="hold" nodeType="withEffect">
                                  <p:stCondLst>
                                    <p:cond delay="0"/>
                                  </p:stCondLst>
                                  <p:childTnLst>
                                    <p:set>
                                      <p:cBhvr>
                                        <p:cTn id="25" dur="1" fill="hold">
                                          <p:stCondLst>
                                            <p:cond delay="0"/>
                                          </p:stCondLst>
                                        </p:cTn>
                                        <p:tgtEl>
                                          <p:spTgt spid="383"/>
                                        </p:tgtEl>
                                        <p:attrNameLst>
                                          <p:attrName>style.visibility</p:attrName>
                                        </p:attrNameLst>
                                      </p:cBhvr>
                                      <p:to>
                                        <p:strVal val="visible"/>
                                      </p:to>
                                    </p:set>
                                    <p:animEffect transition="in" filter="fade">
                                      <p:cBhvr>
                                        <p:cTn id="26" dur="500"/>
                                        <p:tgtEl>
                                          <p:spTgt spid="3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5"/>
                                        </p:tgtEl>
                                        <p:attrNameLst>
                                          <p:attrName>style.visibility</p:attrName>
                                        </p:attrNameLst>
                                      </p:cBhvr>
                                      <p:to>
                                        <p:strVal val="visible"/>
                                      </p:to>
                                    </p:set>
                                    <p:animEffect transition="in" filter="fade">
                                      <p:cBhvr>
                                        <p:cTn id="36"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pic>
        <p:nvPicPr>
          <p:cNvPr id="337" name="Google Shape;337;p27"/>
          <p:cNvPicPr preferRelativeResize="0"/>
          <p:nvPr/>
        </p:nvPicPr>
        <p:blipFill rotWithShape="1">
          <a:blip r:embed="rId4">
            <a:alphaModFix/>
          </a:blip>
          <a:srcRect/>
          <a:stretch/>
        </p:blipFill>
        <p:spPr>
          <a:xfrm>
            <a:off x="-3500462" y="2058548"/>
            <a:ext cx="6851948" cy="8913103"/>
          </a:xfrm>
          <a:prstGeom prst="rect">
            <a:avLst/>
          </a:prstGeom>
          <a:noFill/>
          <a:ln>
            <a:noFill/>
          </a:ln>
        </p:spPr>
      </p:pic>
      <p:pic>
        <p:nvPicPr>
          <p:cNvPr id="338" name="Google Shape;338;p27"/>
          <p:cNvPicPr preferRelativeResize="0"/>
          <p:nvPr/>
        </p:nvPicPr>
        <p:blipFill rotWithShape="1">
          <a:blip r:embed="rId5">
            <a:alphaModFix/>
          </a:blip>
          <a:srcRect/>
          <a:stretch/>
        </p:blipFill>
        <p:spPr>
          <a:xfrm>
            <a:off x="14936514" y="2300045"/>
            <a:ext cx="6346918" cy="8256153"/>
          </a:xfrm>
          <a:prstGeom prst="rect">
            <a:avLst/>
          </a:prstGeom>
          <a:noFill/>
          <a:ln>
            <a:noFill/>
          </a:ln>
        </p:spPr>
      </p:pic>
      <p:sp>
        <p:nvSpPr>
          <p:cNvPr id="339" name="Google Shape;339;p27"/>
          <p:cNvSpPr txBox="1"/>
          <p:nvPr/>
        </p:nvSpPr>
        <p:spPr>
          <a:xfrm>
            <a:off x="4094436" y="3771900"/>
            <a:ext cx="10099128"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SECTION HEADER</a:t>
            </a:r>
            <a:endParaRPr/>
          </a:p>
        </p:txBody>
      </p:sp>
    </p:spTree>
    <p:extLst>
      <p:ext uri="{BB962C8B-B14F-4D97-AF65-F5344CB8AC3E}">
        <p14:creationId xmlns:p14="http://schemas.microsoft.com/office/powerpoint/2010/main" val="28816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500"/>
                                        <p:tgtEl>
                                          <p:spTgt spid="337"/>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nodeType="withEffect">
                                  <p:stCondLst>
                                    <p:cond delay="0"/>
                                  </p:stCondLst>
                                  <p:childTnLst>
                                    <p:set>
                                      <p:cBhvr>
                                        <p:cTn id="15" dur="1" fill="hold">
                                          <p:stCondLst>
                                            <p:cond delay="0"/>
                                          </p:stCondLst>
                                        </p:cTn>
                                        <p:tgtEl>
                                          <p:spTgt spid="336"/>
                                        </p:tgtEl>
                                        <p:attrNameLst>
                                          <p:attrName>style.visibility</p:attrName>
                                        </p:attrNameLst>
                                      </p:cBhvr>
                                      <p:to>
                                        <p:strVal val="visible"/>
                                      </p:to>
                                    </p:set>
                                    <p:animEffect transition="in" filter="fade">
                                      <p:cBhvr>
                                        <p:cTn id="16" dur="500"/>
                                        <p:tgtEl>
                                          <p:spTgt spid="3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9"/>
                                        </p:tgtEl>
                                        <p:attrNameLst>
                                          <p:attrName>style.visibility</p:attrName>
                                        </p:attrNameLst>
                                      </p:cBhvr>
                                      <p:to>
                                        <p:strVal val="visible"/>
                                      </p:to>
                                    </p:set>
                                    <p:animEffect transition="in" filter="fade">
                                      <p:cBhvr>
                                        <p:cTn id="21"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dirty="0">
                <a:solidFill>
                  <a:srgbClr val="3B2F20"/>
                </a:solidFill>
                <a:latin typeface="Montserrat"/>
                <a:ea typeface="Montserrat"/>
                <a:cs typeface="Montserrat"/>
                <a:sym typeface="Montserrat"/>
              </a:rPr>
              <a:t>HEADING 5 </a:t>
            </a:r>
            <a:endParaRPr dirty="0"/>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dirty="0">
                <a:solidFill>
                  <a:srgbClr val="3B2F20"/>
                </a:solidFill>
                <a:latin typeface="Montserrat"/>
                <a:ea typeface="Montserrat"/>
                <a:cs typeface="Montserrat"/>
                <a:sym typeface="Montserrat"/>
              </a:rPr>
              <a:t>HEADING 1</a:t>
            </a:r>
            <a:endParaRPr dirty="0"/>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dirty="0">
                <a:solidFill>
                  <a:srgbClr val="3B2F20"/>
                </a:solidFill>
                <a:latin typeface="Montserrat"/>
                <a:ea typeface="Montserrat"/>
                <a:cs typeface="Montserrat"/>
                <a:sym typeface="Montserrat"/>
              </a:rPr>
              <a:t>HEADING 2</a:t>
            </a:r>
            <a:endParaRPr dirty="0"/>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dirty="0">
                <a:solidFill>
                  <a:srgbClr val="3B2F20"/>
                </a:solidFill>
                <a:latin typeface="Montserrat"/>
                <a:ea typeface="Montserrat"/>
                <a:cs typeface="Montserrat"/>
                <a:sym typeface="Montserrat"/>
              </a:rPr>
              <a:t>HEADING 3</a:t>
            </a:r>
            <a:endParaRPr dirty="0"/>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dirty="0">
                <a:solidFill>
                  <a:srgbClr val="3B2F20"/>
                </a:solidFill>
                <a:latin typeface="Montserrat"/>
                <a:ea typeface="Montserrat"/>
                <a:cs typeface="Montserrat"/>
                <a:sym typeface="Montserrat"/>
              </a:rPr>
              <a:t>FOOTER </a:t>
            </a:r>
            <a:endParaRPr dirty="0"/>
          </a:p>
        </p:txBody>
      </p:sp>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par>
                                <p:cTn id="19" presetID="10"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fade">
                                      <p:cBhvr>
                                        <p:cTn id="21" dur="500"/>
                                        <p:tgtEl>
                                          <p:spTgt spid="102"/>
                                        </p:tgtEl>
                                      </p:cBhvr>
                                    </p:animEffect>
                                  </p:childTnLst>
                                </p:cTn>
                              </p:par>
                              <p:par>
                                <p:cTn id="22" presetID="10" presetClass="entr" presetSubtype="0" fill="hold"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par>
                                <p:cTn id="34" presetID="10" presetClass="entr" presetSubtype="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500"/>
                                        <p:tgtEl>
                                          <p:spTgt spid="107"/>
                                        </p:tgtEl>
                                      </p:cBhvr>
                                    </p:animEffect>
                                  </p:childTnLst>
                                </p:cTn>
                              </p:par>
                              <p:par>
                                <p:cTn id="37" presetID="10"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500"/>
                                        <p:tgtEl>
                                          <p:spTgt spid="108"/>
                                        </p:tgtEl>
                                      </p:cBhvr>
                                    </p:animEffect>
                                  </p:childTnLst>
                                </p:cTn>
                              </p:par>
                              <p:par>
                                <p:cTn id="40" presetID="10"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par>
                                <p:cTn id="43" presetID="10"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500"/>
                                        <p:tgtEl>
                                          <p:spTgt spid="110"/>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par>
                                <p:cTn id="50" presetID="10" presetClass="entr" presetSubtype="0"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fade">
                                      <p:cBhvr>
                                        <p:cTn id="52"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57081" y="4342998"/>
            <a:ext cx="4093238" cy="5737365"/>
            <a:chOff x="0" y="-192881"/>
            <a:chExt cx="5457650" cy="7649820"/>
          </a:xfrm>
        </p:grpSpPr>
        <p:sp>
          <p:nvSpPr>
            <p:cNvPr id="122" name="Google Shape;122;p15"/>
            <p:cNvSpPr txBox="1"/>
            <p:nvPr/>
          </p:nvSpPr>
          <p:spPr>
            <a:xfrm rot="-5400000">
              <a:off x="-10465" y="1988824"/>
              <a:ext cx="6893396" cy="4042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"Google Slides"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"Make a copy."</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Google account.</a:t>
              </a:r>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GOOGLE SLIDES</a:t>
              </a:r>
              <a:endParaRPr/>
            </a:p>
          </p:txBody>
        </p:sp>
      </p:grpSp>
      <p:grpSp>
        <p:nvGrpSpPr>
          <p:cNvPr id="127" name="Google Shape;127;p15"/>
          <p:cNvGrpSpPr/>
          <p:nvPr/>
        </p:nvGrpSpPr>
        <p:grpSpPr>
          <a:xfrm rot="5400000">
            <a:off x="7360348" y="4153165"/>
            <a:ext cx="3713570" cy="5737365"/>
            <a:chOff x="0" y="-192881"/>
            <a:chExt cx="4951426" cy="7649820"/>
          </a:xfrm>
        </p:grpSpPr>
        <p:sp>
          <p:nvSpPr>
            <p:cNvPr id="128" name="Google Shape;128;p15"/>
            <p:cNvSpPr txBox="1"/>
            <p:nvPr/>
          </p:nvSpPr>
          <p:spPr>
            <a:xfrm rot="-5400000">
              <a:off x="-97950" y="2407563"/>
              <a:ext cx="6640119" cy="34586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"PowerPoint"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Download and install the fonts used in this presentation as listed on the next page.</a:t>
              </a:r>
              <a:endParaRP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POWERPOINT</a:t>
              </a:r>
              <a:endParaRPr/>
            </a:p>
          </p:txBody>
        </p:sp>
      </p:grpSp>
      <p:pic>
        <p:nvPicPr>
          <p:cNvPr id="133" name="Google Shape;133;p15"/>
          <p:cNvPicPr preferRelativeResize="0"/>
          <p:nvPr/>
        </p:nvPicPr>
        <p:blipFill rotWithShape="1">
          <a:blip r:embed="rId4">
            <a:alphaModFix amt="40000"/>
          </a:blip>
          <a:srcRect/>
          <a:stretch/>
        </p:blipFill>
        <p:spPr>
          <a:xfrm rot="-76155">
            <a:off x="13521840" y="-754787"/>
            <a:ext cx="7474920" cy="12146112"/>
          </a:xfrm>
          <a:prstGeom prst="rect">
            <a:avLst/>
          </a:prstGeom>
          <a:noFill/>
          <a:ln>
            <a:noFill/>
          </a:ln>
        </p:spPr>
      </p:pic>
      <p:grpSp>
        <p:nvGrpSpPr>
          <p:cNvPr id="134" name="Google Shape;134;p15"/>
          <p:cNvGrpSpPr/>
          <p:nvPr/>
        </p:nvGrpSpPr>
        <p:grpSpPr>
          <a:xfrm rot="5400000">
            <a:off x="13820494" y="3904848"/>
            <a:ext cx="3216938" cy="5737365"/>
            <a:chOff x="0" y="-192881"/>
            <a:chExt cx="4289249" cy="7649820"/>
          </a:xfrm>
        </p:grpSpPr>
        <p:sp>
          <p:nvSpPr>
            <p:cNvPr id="135" name="Google Shape;135;p15"/>
            <p:cNvSpPr txBox="1"/>
            <p:nvPr/>
          </p:nvSpPr>
          <p:spPr>
            <a:xfrm rot="-5400000">
              <a:off x="-575501" y="2592188"/>
              <a:ext cx="6855068" cy="28744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"Canva" button under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Canva account.</a:t>
              </a:r>
              <a:endParaRP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CANVA</a:t>
              </a:r>
              <a:endParaRPr/>
            </a:p>
          </p:txBody>
        </p:sp>
      </p:grpSp>
      <p:sp>
        <p:nvSpPr>
          <p:cNvPr id="140" name="Google Shape;140;p15"/>
          <p:cNvSpPr txBox="1"/>
          <p:nvPr/>
        </p:nvSpPr>
        <p:spPr>
          <a:xfrm>
            <a:off x="543922" y="1019175"/>
            <a:ext cx="12541758"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HOW TO USE </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THIS PRESENTATION</a:t>
            </a:r>
            <a:endParaRPr/>
          </a:p>
        </p:txBody>
      </p:sp>
    </p:spTree>
    <p:extLst>
      <p:ext uri="{BB962C8B-B14F-4D97-AF65-F5344CB8AC3E}">
        <p14:creationId xmlns:p14="http://schemas.microsoft.com/office/powerpoint/2010/main" val="204857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34"/>
          <p:cNvGrpSpPr/>
          <p:nvPr/>
        </p:nvGrpSpPr>
        <p:grpSpPr>
          <a:xfrm>
            <a:off x="25990" y="-176731"/>
            <a:ext cx="6751239"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34"/>
          <p:cNvGrpSpPr/>
          <p:nvPr/>
        </p:nvGrpSpPr>
        <p:grpSpPr>
          <a:xfrm>
            <a:off x="774970" y="2580267"/>
            <a:ext cx="4670799" cy="4837123"/>
            <a:chOff x="0" y="-38100"/>
            <a:chExt cx="821642" cy="850900"/>
          </a:xfrm>
        </p:grpSpPr>
        <p:sp>
          <p:nvSpPr>
            <p:cNvPr id="431" name="Google Shape;431;p34"/>
            <p:cNvSpPr/>
            <p:nvPr/>
          </p:nvSpPr>
          <p:spPr>
            <a:xfrm>
              <a:off x="0" y="0"/>
              <a:ext cx="821642" cy="812800"/>
            </a:xfrm>
            <a:custGeom>
              <a:avLst/>
              <a:gdLst/>
              <a:ahLst/>
              <a:cxnLst/>
              <a:rect l="l" t="t" r="r" b="b"/>
              <a:pathLst>
                <a:path w="821642" h="812800" extrusionOk="0">
                  <a:moveTo>
                    <a:pt x="0" y="0"/>
                  </a:moveTo>
                  <a:lnTo>
                    <a:pt x="821642" y="0"/>
                  </a:lnTo>
                  <a:lnTo>
                    <a:pt x="821642" y="812800"/>
                  </a:lnTo>
                  <a:lnTo>
                    <a:pt x="0" y="812800"/>
                  </a:lnTo>
                  <a:close/>
                </a:path>
              </a:pathLst>
            </a:custGeom>
            <a:solidFill>
              <a:srgbClr val="000000">
                <a:alpha val="0"/>
              </a:srgbClr>
            </a:solidFill>
            <a:ln w="47625" cap="flat" cmpd="sng">
              <a:solidFill>
                <a:srgbClr val="3B2F20"/>
              </a:solidFill>
              <a:prstDash val="solid"/>
              <a:round/>
              <a:headEnd type="none" w="sm" len="sm"/>
              <a:tailEnd type="none" w="sm" len="sm"/>
            </a:ln>
          </p:spPr>
        </p:sp>
        <p:sp>
          <p:nvSpPr>
            <p:cNvPr id="432" name="Google Shape;432;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3" name="Google Shape;433;p34"/>
          <p:cNvPicPr preferRelativeResize="0"/>
          <p:nvPr/>
        </p:nvPicPr>
        <p:blipFill rotWithShape="1">
          <a:blip r:embed="rId3">
            <a:alphaModFix/>
          </a:blip>
          <a:srcRect t="2279" b="31177"/>
          <a:stretch/>
        </p:blipFill>
        <p:spPr>
          <a:xfrm>
            <a:off x="1028700" y="3003858"/>
            <a:ext cx="4166780" cy="4166780"/>
          </a:xfrm>
          <a:prstGeom prst="rect">
            <a:avLst/>
          </a:prstGeom>
          <a:noFill/>
          <a:ln>
            <a:noFill/>
          </a:ln>
        </p:spPr>
      </p:pic>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7327788" y="818482"/>
            <a:ext cx="1001659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Misogyny Detection</a:t>
            </a:r>
            <a:endParaRPr dirty="0"/>
          </a:p>
        </p:txBody>
      </p:sp>
      <p:sp>
        <p:nvSpPr>
          <p:cNvPr id="436" name="Google Shape;436;p34"/>
          <p:cNvSpPr txBox="1"/>
          <p:nvPr/>
        </p:nvSpPr>
        <p:spPr>
          <a:xfrm>
            <a:off x="7889763" y="4285901"/>
            <a:ext cx="8372482" cy="11639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0" i="0" u="none" strike="noStrike" cap="none">
                <a:solidFill>
                  <a:srgbClr val="3B2F20"/>
                </a:solidFill>
                <a:latin typeface="Cabin"/>
                <a:ea typeface="Cabin"/>
                <a:cs typeface="Cabin"/>
                <a:sym typeface="Cabin"/>
              </a:rPr>
              <a:t>This presentation template uses the following free fonts:</a:t>
            </a:r>
            <a:endParaRPr/>
          </a:p>
        </p:txBody>
      </p:sp>
      <p:sp>
        <p:nvSpPr>
          <p:cNvPr id="437" name="Google Shape;437;p34"/>
          <p:cNvSpPr txBox="1"/>
          <p:nvPr/>
        </p:nvSpPr>
        <p:spPr>
          <a:xfrm>
            <a:off x="7889763" y="5881588"/>
            <a:ext cx="9746518" cy="128905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Titles:</a:t>
            </a:r>
            <a:r>
              <a:rPr lang="en-US" sz="2499" b="0" i="0" u="none" strike="noStrike" cap="none">
                <a:solidFill>
                  <a:srgbClr val="3B2F20"/>
                </a:solidFill>
                <a:latin typeface="Cabin"/>
                <a:ea typeface="Cabin"/>
                <a:cs typeface="Cabin"/>
                <a:sym typeface="Cabin"/>
              </a:rPr>
              <a:t> Montserrat</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Headers:</a:t>
            </a:r>
            <a:r>
              <a:rPr lang="en-US" sz="2499" b="0" i="0" u="none" strike="noStrike" cap="none">
                <a:solidFill>
                  <a:srgbClr val="3B2F20"/>
                </a:solidFill>
                <a:latin typeface="Cabin"/>
                <a:ea typeface="Cabin"/>
                <a:cs typeface="Cabin"/>
                <a:sym typeface="Cabin"/>
              </a:rPr>
              <a:t> Cabin Regular</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1" i="0" u="none" strike="noStrike" cap="none">
                <a:solidFill>
                  <a:srgbClr val="3B2F20"/>
                </a:solidFill>
                <a:latin typeface="Cabin"/>
                <a:ea typeface="Cabin"/>
                <a:cs typeface="Cabin"/>
                <a:sym typeface="Cabin"/>
              </a:rPr>
              <a:t>Body Copy</a:t>
            </a:r>
            <a:r>
              <a:rPr lang="en-US" sz="2500" b="0" i="0" u="none" strike="noStrike" cap="none">
                <a:solidFill>
                  <a:srgbClr val="3B2F20"/>
                </a:solidFill>
                <a:latin typeface="Cabin"/>
                <a:ea typeface="Cabin"/>
                <a:cs typeface="Cabin"/>
                <a:sym typeface="Cabin"/>
              </a:rPr>
              <a:t>: Cabin Regular</a:t>
            </a:r>
            <a:endParaRPr/>
          </a:p>
        </p:txBody>
      </p:sp>
      <p:sp>
        <p:nvSpPr>
          <p:cNvPr id="438" name="Google Shape;438;p34"/>
          <p:cNvSpPr txBox="1"/>
          <p:nvPr/>
        </p:nvSpPr>
        <p:spPr>
          <a:xfrm>
            <a:off x="7889763" y="7639370"/>
            <a:ext cx="10016591"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You can find these fonts online too. </a:t>
            </a:r>
            <a:endParaRPr/>
          </a:p>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Happy designing! </a:t>
            </a:r>
            <a:endParaRPr/>
          </a:p>
        </p:txBody>
      </p:sp>
    </p:spTree>
    <p:extLst>
      <p:ext uri="{BB962C8B-B14F-4D97-AF65-F5344CB8AC3E}">
        <p14:creationId xmlns:p14="http://schemas.microsoft.com/office/powerpoint/2010/main" val="369126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7"/>
                                        </p:tgtEl>
                                        <p:attrNameLst>
                                          <p:attrName>style.visibility</p:attrName>
                                        </p:attrNameLst>
                                      </p:cBhvr>
                                      <p:to>
                                        <p:strVal val="visible"/>
                                      </p:to>
                                    </p:set>
                                    <p:animEffect transition="in" filter="fade">
                                      <p:cBhvr>
                                        <p:cTn id="20" dur="500"/>
                                        <p:tgtEl>
                                          <p:spTgt spid="4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0"/>
                                        </p:tgtEl>
                                        <p:attrNameLst>
                                          <p:attrName>style.visibility</p:attrName>
                                        </p:attrNameLst>
                                      </p:cBhvr>
                                      <p:to>
                                        <p:strVal val="visible"/>
                                      </p:to>
                                    </p:set>
                                    <p:animEffect transition="in" filter="fade">
                                      <p:cBhvr>
                                        <p:cTn id="30"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6"/>
          <p:cNvGrpSpPr/>
          <p:nvPr/>
        </p:nvGrpSpPr>
        <p:grpSpPr>
          <a:xfrm>
            <a:off x="8801185" y="2941515"/>
            <a:ext cx="9181818" cy="5251160"/>
            <a:chOff x="0" y="0"/>
            <a:chExt cx="12242423" cy="7001546"/>
          </a:xfrm>
        </p:grpSpPr>
        <p:sp>
          <p:nvSpPr>
            <p:cNvPr id="149" name="Google Shape;149;p16"/>
            <p:cNvSpPr txBox="1"/>
            <p:nvPr/>
          </p:nvSpPr>
          <p:spPr>
            <a:xfrm>
              <a:off x="0" y="0"/>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0" name="Google Shape;150;p16"/>
            <p:cNvSpPr txBox="1"/>
            <p:nvPr/>
          </p:nvSpPr>
          <p:spPr>
            <a:xfrm>
              <a:off x="33629" y="4563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1" name="Google Shape;151;p16"/>
            <p:cNvSpPr txBox="1"/>
            <p:nvPr/>
          </p:nvSpPr>
          <p:spPr>
            <a:xfrm>
              <a:off x="0" y="1519573"/>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2" name="Google Shape;152;p16"/>
            <p:cNvSpPr txBox="1"/>
            <p:nvPr/>
          </p:nvSpPr>
          <p:spPr>
            <a:xfrm>
              <a:off x="0" y="3039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3" name="Google Shape;153;p16"/>
            <p:cNvSpPr txBox="1"/>
            <p:nvPr/>
          </p:nvSpPr>
          <p:spPr>
            <a:xfrm>
              <a:off x="33629" y="6087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grpSp>
      <p:pic>
        <p:nvPicPr>
          <p:cNvPr id="154" name="Google Shape;154;p16"/>
          <p:cNvPicPr preferRelativeResize="0"/>
          <p:nvPr/>
        </p:nvPicPr>
        <p:blipFill rotWithShape="1">
          <a:blip r:embed="rId3">
            <a:alphaModFix/>
          </a:blip>
          <a:srcRect l="13787" r="13787"/>
          <a:stretch/>
        </p:blipFill>
        <p:spPr>
          <a:xfrm>
            <a:off x="3036462" y="0"/>
            <a:ext cx="4970076" cy="10287000"/>
          </a:xfrm>
          <a:prstGeom prst="rect">
            <a:avLst/>
          </a:prstGeom>
          <a:noFill/>
          <a:ln>
            <a:noFill/>
          </a:ln>
        </p:spPr>
      </p:pic>
      <p:sp>
        <p:nvSpPr>
          <p:cNvPr id="155" name="Google Shape;155;p16"/>
          <p:cNvSpPr txBox="1"/>
          <p:nvPr/>
        </p:nvSpPr>
        <p:spPr>
          <a:xfrm rot="-5400000">
            <a:off x="-3317505" y="3939762"/>
            <a:ext cx="9815447"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AN</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AGENDA PAGE</a:t>
            </a:r>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500"/>
                                        <p:tgtEl>
                                          <p:spTgt spid="148"/>
                                        </p:tgtEl>
                                      </p:cBhvr>
                                    </p:animEffect>
                                  </p:childTnLst>
                                </p:cTn>
                              </p:par>
                              <p:par>
                                <p:cTn id="18" presetID="10" presetClass="entr" presetSubtype="0"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fade">
                                      <p:cBhvr>
                                        <p:cTn id="20"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txBox="1"/>
          <p:nvPr/>
        </p:nvSpPr>
        <p:spPr>
          <a:xfrm>
            <a:off x="861792" y="2234080"/>
            <a:ext cx="4271795"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3B2F20"/>
                </a:solidFill>
                <a:latin typeface="Cabin"/>
                <a:sym typeface="Cabin"/>
              </a:rPr>
              <a:t>Number of Italian tweets.</a:t>
            </a:r>
            <a:endParaRPr dirty="0"/>
          </a:p>
        </p:txBody>
      </p:sp>
      <p:sp>
        <p:nvSpPr>
          <p:cNvPr id="382" name="Google Shape;382;p31"/>
          <p:cNvSpPr txBox="1"/>
          <p:nvPr/>
        </p:nvSpPr>
        <p:spPr>
          <a:xfrm>
            <a:off x="861793" y="5086563"/>
            <a:ext cx="4983841"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3B2F20"/>
                </a:solidFill>
                <a:latin typeface="Cabin"/>
                <a:sym typeface="Cabin"/>
              </a:rPr>
              <a:t>Misogynous tweets and not misogynous.</a:t>
            </a:r>
            <a:endParaRPr dirty="0"/>
          </a:p>
        </p:txBody>
      </p:sp>
      <p:sp>
        <p:nvSpPr>
          <p:cNvPr id="383" name="Google Shape;383;p31"/>
          <p:cNvSpPr txBox="1"/>
          <p:nvPr/>
        </p:nvSpPr>
        <p:spPr>
          <a:xfrm>
            <a:off x="861790" y="8052920"/>
            <a:ext cx="5700953"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dirty="0">
                <a:solidFill>
                  <a:srgbClr val="3B2F20"/>
                </a:solidFill>
                <a:latin typeface="Cabin"/>
                <a:ea typeface="Cabin"/>
                <a:cs typeface="Cabin"/>
                <a:sym typeface="Cabin"/>
              </a:rPr>
              <a:t>Misogynistic</a:t>
            </a:r>
            <a:r>
              <a:rPr lang="it-IT" sz="3500" dirty="0">
                <a:solidFill>
                  <a:srgbClr val="3B2F20"/>
                </a:solidFill>
                <a:latin typeface="Cabin"/>
                <a:ea typeface="Cabin"/>
                <a:cs typeface="Cabin"/>
                <a:sym typeface="Cabin"/>
              </a:rPr>
              <a:t>&amp;</a:t>
            </a:r>
            <a:r>
              <a:rPr lang="it-IT" sz="3500" b="0" i="0" u="none" strike="noStrike" cap="none" dirty="0">
                <a:solidFill>
                  <a:srgbClr val="3B2F20"/>
                </a:solidFill>
                <a:latin typeface="Cabin"/>
                <a:ea typeface="Cabin"/>
                <a:cs typeface="Cabin"/>
                <a:sym typeface="Cabin"/>
              </a:rPr>
              <a:t>Aggressive and </a:t>
            </a:r>
            <a:r>
              <a:rPr lang="it-IT" sz="3500" b="0" i="0" u="none" strike="noStrike" cap="none" dirty="0" err="1">
                <a:solidFill>
                  <a:srgbClr val="3B2F20"/>
                </a:solidFill>
                <a:latin typeface="Cabin"/>
                <a:ea typeface="Cabin"/>
                <a:cs typeface="Cabin"/>
                <a:sym typeface="Cabin"/>
              </a:rPr>
              <a:t>misogynistic</a:t>
            </a:r>
            <a:r>
              <a:rPr lang="it-IT" sz="3500" dirty="0" err="1">
                <a:solidFill>
                  <a:srgbClr val="3B2F20"/>
                </a:solidFill>
                <a:latin typeface="Cabin"/>
                <a:ea typeface="Cabin"/>
                <a:cs typeface="Cabin"/>
                <a:sym typeface="Cabin"/>
              </a:rPr>
              <a:t>&amp;not-Aggressive</a:t>
            </a:r>
            <a:r>
              <a:rPr lang="en-US" sz="3500" b="0" i="0" u="none" strike="noStrike" cap="none" dirty="0">
                <a:solidFill>
                  <a:srgbClr val="3B2F20"/>
                </a:solidFill>
                <a:latin typeface="Cabin"/>
                <a:ea typeface="Cabin"/>
                <a:cs typeface="Cabin"/>
                <a:sym typeface="Cabin"/>
              </a:rPr>
              <a:t>.</a:t>
            </a:r>
            <a:endParaRPr dirty="0"/>
          </a:p>
        </p:txBody>
      </p:sp>
      <p:grpSp>
        <p:nvGrpSpPr>
          <p:cNvPr id="384" name="Google Shape;384;p31"/>
          <p:cNvGrpSpPr/>
          <p:nvPr/>
        </p:nvGrpSpPr>
        <p:grpSpPr>
          <a:xfrm>
            <a:off x="622190" y="918707"/>
            <a:ext cx="5700953" cy="115219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4998</a:t>
              </a:r>
              <a:endParaRPr dirty="0"/>
            </a:p>
          </p:txBody>
        </p:sp>
      </p:grpSp>
      <p:grpSp>
        <p:nvGrpSpPr>
          <p:cNvPr id="387" name="Google Shape;387;p31"/>
          <p:cNvGrpSpPr/>
          <p:nvPr/>
        </p:nvGrpSpPr>
        <p:grpSpPr>
          <a:xfrm>
            <a:off x="622190" y="3598536"/>
            <a:ext cx="5700953" cy="1488027"/>
            <a:chOff x="0" y="-424752"/>
            <a:chExt cx="1501486"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424752"/>
              <a:ext cx="1501486"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dirty="0">
                  <a:solidFill>
                    <a:srgbClr val="3B2F20"/>
                  </a:solidFill>
                  <a:latin typeface="Montserrat"/>
                  <a:sym typeface="Montserrat"/>
                </a:rPr>
                <a:t>2337   2661 </a:t>
              </a:r>
              <a:endParaRPr dirty="0"/>
            </a:p>
          </p:txBody>
        </p:sp>
      </p:grpSp>
      <p:grpSp>
        <p:nvGrpSpPr>
          <p:cNvPr id="390" name="Google Shape;390;p31"/>
          <p:cNvGrpSpPr/>
          <p:nvPr/>
        </p:nvGrpSpPr>
        <p:grpSpPr>
          <a:xfrm>
            <a:off x="622187" y="6386250"/>
            <a:ext cx="5461351" cy="1769799"/>
            <a:chOff x="-63106" y="0"/>
            <a:chExt cx="1438381" cy="1101906"/>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3106" y="70031"/>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1783   3215</a:t>
              </a:r>
              <a:endParaRPr dirty="0"/>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0" y="6606352"/>
            <a:ext cx="2491075" cy="0"/>
          </a:xfrm>
          <a:prstGeom prst="straightConnector1">
            <a:avLst/>
          </a:prstGeom>
          <a:noFill/>
          <a:ln w="47625" cap="flat" cmpd="sng">
            <a:solidFill>
              <a:srgbClr val="3B2F20"/>
            </a:solidFill>
            <a:prstDash val="solid"/>
            <a:round/>
            <a:headEnd type="none" w="sm" len="sm"/>
            <a:tailEnd type="none" w="sm" len="sm"/>
          </a:ln>
        </p:spPr>
      </p:cxnSp>
      <p:sp>
        <p:nvSpPr>
          <p:cNvPr id="2" name="Google Shape;106;p14">
            <a:extLst>
              <a:ext uri="{FF2B5EF4-FFF2-40B4-BE49-F238E27FC236}">
                <a16:creationId xmlns:a16="http://schemas.microsoft.com/office/drawing/2014/main" id="{58B0954A-638F-59FA-F90C-114AE8513F93}"/>
              </a:ext>
            </a:extLst>
          </p:cNvPr>
          <p:cNvSpPr txBox="1"/>
          <p:nvPr/>
        </p:nvSpPr>
        <p:spPr>
          <a:xfrm>
            <a:off x="9714638" y="1197600"/>
            <a:ext cx="6910589"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dirty="0">
                <a:solidFill>
                  <a:srgbClr val="3B2F20"/>
                </a:solidFill>
                <a:latin typeface="Montserrat"/>
                <a:ea typeface="Montserrat"/>
                <a:cs typeface="Montserrat"/>
                <a:sym typeface="Montserrat"/>
              </a:rPr>
              <a:t>TRAINING SET</a:t>
            </a:r>
            <a:endParaRPr dirty="0"/>
          </a:p>
        </p:txBody>
      </p: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pic>
        <p:nvPicPr>
          <p:cNvPr id="6" name="Immagine 5" descr="Immagine che contiene testo, schermata, Rettangolo, diagramma&#10;&#10;Descrizione generata automaticamente">
            <a:extLst>
              <a:ext uri="{FF2B5EF4-FFF2-40B4-BE49-F238E27FC236}">
                <a16:creationId xmlns:a16="http://schemas.microsoft.com/office/drawing/2014/main" id="{A5B3284E-774A-C501-DB77-E833B2296F87}"/>
              </a:ext>
            </a:extLst>
          </p:cNvPr>
          <p:cNvPicPr>
            <a:picLocks noChangeAspect="1"/>
          </p:cNvPicPr>
          <p:nvPr/>
        </p:nvPicPr>
        <p:blipFill>
          <a:blip r:embed="rId3"/>
          <a:stretch>
            <a:fillRect/>
          </a:stretch>
        </p:blipFill>
        <p:spPr>
          <a:xfrm>
            <a:off x="8892410" y="3166330"/>
            <a:ext cx="8262506" cy="5520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4"/>
                                        </p:tgtEl>
                                        <p:attrNameLst>
                                          <p:attrName>style.visibility</p:attrName>
                                        </p:attrNameLst>
                                      </p:cBhvr>
                                      <p:to>
                                        <p:strVal val="visible"/>
                                      </p:to>
                                    </p:set>
                                    <p:animEffect transition="in" filter="fade">
                                      <p:cBhvr>
                                        <p:cTn id="10" dur="500"/>
                                        <p:tgtEl>
                                          <p:spTgt spid="3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5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animEffect transition="in" filter="fade">
                                      <p:cBhvr>
                                        <p:cTn id="23" dur="500"/>
                                        <p:tgtEl>
                                          <p:spTgt spid="390"/>
                                        </p:tgtEl>
                                      </p:cBhvr>
                                    </p:animEffect>
                                  </p:childTnLst>
                                </p:cTn>
                              </p:par>
                              <p:par>
                                <p:cTn id="24" presetID="10" presetClass="entr" presetSubtype="0" fill="hold" nodeType="withEffect">
                                  <p:stCondLst>
                                    <p:cond delay="0"/>
                                  </p:stCondLst>
                                  <p:childTnLst>
                                    <p:set>
                                      <p:cBhvr>
                                        <p:cTn id="25" dur="1" fill="hold">
                                          <p:stCondLst>
                                            <p:cond delay="0"/>
                                          </p:stCondLst>
                                        </p:cTn>
                                        <p:tgtEl>
                                          <p:spTgt spid="383"/>
                                        </p:tgtEl>
                                        <p:attrNameLst>
                                          <p:attrName>style.visibility</p:attrName>
                                        </p:attrNameLst>
                                      </p:cBhvr>
                                      <p:to>
                                        <p:strVal val="visible"/>
                                      </p:to>
                                    </p:set>
                                    <p:animEffect transition="in" filter="fade">
                                      <p:cBhvr>
                                        <p:cTn id="26" dur="500"/>
                                        <p:tgtEl>
                                          <p:spTgt spid="3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5"/>
                                        </p:tgtEl>
                                        <p:attrNameLst>
                                          <p:attrName>style.visibility</p:attrName>
                                        </p:attrNameLst>
                                      </p:cBhvr>
                                      <p:to>
                                        <p:strVal val="visible"/>
                                      </p:to>
                                    </p:set>
                                    <p:animEffect transition="in" filter="fade">
                                      <p:cBhvr>
                                        <p:cTn id="31" dur="500"/>
                                        <p:tgtEl>
                                          <p:spTgt spid="395"/>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0" y="3977003"/>
            <a:ext cx="18287996" cy="6309997"/>
            <a:chOff x="0" y="-38100"/>
            <a:chExt cx="4816592" cy="1661892"/>
          </a:xfrm>
        </p:grpSpPr>
        <p:sp>
          <p:nvSpPr>
            <p:cNvPr id="162" name="Google Shape;162;p17"/>
            <p:cNvSpPr/>
            <p:nvPr/>
          </p:nvSpPr>
          <p:spPr>
            <a:xfrm>
              <a:off x="0" y="0"/>
              <a:ext cx="4816592" cy="1623792"/>
            </a:xfrm>
            <a:custGeom>
              <a:avLst/>
              <a:gdLst/>
              <a:ahLst/>
              <a:cxnLst/>
              <a:rect l="l" t="t" r="r" b="b"/>
              <a:pathLst>
                <a:path w="4816592" h="1623792" extrusionOk="0">
                  <a:moveTo>
                    <a:pt x="0" y="0"/>
                  </a:moveTo>
                  <a:lnTo>
                    <a:pt x="4816592" y="0"/>
                  </a:lnTo>
                  <a:lnTo>
                    <a:pt x="4816592" y="1623792"/>
                  </a:lnTo>
                  <a:lnTo>
                    <a:pt x="0" y="1623792"/>
                  </a:lnTo>
                  <a:close/>
                </a:path>
              </a:pathLst>
            </a:custGeom>
            <a:solidFill>
              <a:srgbClr val="B29E84"/>
            </a:solidFill>
            <a:ln>
              <a:noFill/>
            </a:ln>
          </p:spPr>
        </p:sp>
        <p:sp>
          <p:nvSpPr>
            <p:cNvPr id="163" name="Google Shape;16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4" name="Google Shape;164;p17"/>
          <p:cNvPicPr preferRelativeResize="0"/>
          <p:nvPr/>
        </p:nvPicPr>
        <p:blipFill rotWithShape="1">
          <a:blip r:embed="rId3">
            <a:alphaModFix amt="25000"/>
          </a:blip>
          <a:srcRect t="13482" b="41516"/>
          <a:stretch/>
        </p:blipFill>
        <p:spPr>
          <a:xfrm>
            <a:off x="0" y="4121664"/>
            <a:ext cx="18288000" cy="8229600"/>
          </a:xfrm>
          <a:prstGeom prst="rect">
            <a:avLst/>
          </a:prstGeom>
          <a:noFill/>
          <a:ln>
            <a:noFill/>
          </a:ln>
        </p:spPr>
      </p:pic>
      <p:sp>
        <p:nvSpPr>
          <p:cNvPr id="165" name="Google Shape;165;p17"/>
          <p:cNvSpPr txBox="1"/>
          <p:nvPr/>
        </p:nvSpPr>
        <p:spPr>
          <a:xfrm>
            <a:off x="1028700" y="701983"/>
            <a:ext cx="10193133"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TOPIC OR IDEA</a:t>
            </a:r>
            <a:endParaRPr/>
          </a:p>
        </p:txBody>
      </p:sp>
      <p:grpSp>
        <p:nvGrpSpPr>
          <p:cNvPr id="166" name="Google Shape;166;p17"/>
          <p:cNvGrpSpPr/>
          <p:nvPr/>
        </p:nvGrpSpPr>
        <p:grpSpPr>
          <a:xfrm>
            <a:off x="1029563" y="6782806"/>
            <a:ext cx="4584125" cy="1618869"/>
            <a:chOff x="0" y="0"/>
            <a:chExt cx="6112166" cy="2158492"/>
          </a:xfrm>
        </p:grpSpPr>
        <p:sp>
          <p:nvSpPr>
            <p:cNvPr id="167" name="Google Shape;167;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68" name="Google Shape;168;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FFFEF5"/>
                  </a:solidFill>
                  <a:latin typeface="Cabin"/>
                  <a:ea typeface="Cabin"/>
                  <a:cs typeface="Cabin"/>
                  <a:sym typeface="Cabin"/>
                </a:rPr>
                <a:t>Briefly elaborate on what you want to discuss. </a:t>
              </a:r>
              <a:endParaRPr/>
            </a:p>
          </p:txBody>
        </p:sp>
      </p:grpSp>
      <p:grpSp>
        <p:nvGrpSpPr>
          <p:cNvPr id="169" name="Google Shape;169;p17"/>
          <p:cNvGrpSpPr/>
          <p:nvPr/>
        </p:nvGrpSpPr>
        <p:grpSpPr>
          <a:xfrm>
            <a:off x="6852369" y="6782806"/>
            <a:ext cx="4584125" cy="1618869"/>
            <a:chOff x="0" y="0"/>
            <a:chExt cx="6112166" cy="2158492"/>
          </a:xfrm>
        </p:grpSpPr>
        <p:sp>
          <p:nvSpPr>
            <p:cNvPr id="170" name="Google Shape;170;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1" name="Google Shape;171;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grpSp>
        <p:nvGrpSpPr>
          <p:cNvPr id="172" name="Google Shape;172;p17"/>
          <p:cNvGrpSpPr/>
          <p:nvPr/>
        </p:nvGrpSpPr>
        <p:grpSpPr>
          <a:xfrm>
            <a:off x="12674744" y="6782806"/>
            <a:ext cx="4584125" cy="1618869"/>
            <a:chOff x="0" y="0"/>
            <a:chExt cx="6112166" cy="2158492"/>
          </a:xfrm>
        </p:grpSpPr>
        <p:sp>
          <p:nvSpPr>
            <p:cNvPr id="173" name="Google Shape;173;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4" name="Google Shape;174;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cxnSp>
        <p:nvCxnSpPr>
          <p:cNvPr id="175" name="Google Shape;175;p17"/>
          <p:cNvCxnSpPr/>
          <p:nvPr/>
        </p:nvCxnSpPr>
        <p:spPr>
          <a:xfrm>
            <a:off x="9144000" y="1414403"/>
            <a:ext cx="914713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500"/>
                                        <p:tgtEl>
                                          <p:spTgt spid="1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fade">
                                      <p:cBhvr>
                                        <p:cTn id="20" dur="500"/>
                                        <p:tgtEl>
                                          <p:spTgt spid="1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500"/>
                                        <p:tgtEl>
                                          <p:spTgt spid="16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2"/>
                                        </p:tgtEl>
                                        <p:attrNameLst>
                                          <p:attrName>style.visibility</p:attrName>
                                        </p:attrNameLst>
                                      </p:cBhvr>
                                      <p:to>
                                        <p:strVal val="visible"/>
                                      </p:to>
                                    </p:set>
                                    <p:animEffect transition="in" filter="fade">
                                      <p:cBhvr>
                                        <p:cTn id="30"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81" name="Google Shape;181;p18"/>
          <p:cNvSpPr/>
          <p:nvPr/>
        </p:nvSpPr>
        <p:spPr>
          <a:xfrm>
            <a:off x="4198571"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8"/>
          <p:cNvPicPr preferRelativeResize="0"/>
          <p:nvPr/>
        </p:nvPicPr>
        <p:blipFill rotWithShape="1">
          <a:blip r:embed="rId4">
            <a:alphaModFix/>
          </a:blip>
          <a:srcRect l="8581" r="8581"/>
          <a:stretch/>
        </p:blipFill>
        <p:spPr>
          <a:xfrm>
            <a:off x="4699703" y="4813010"/>
            <a:ext cx="4444297" cy="3576730"/>
          </a:xfrm>
          <a:prstGeom prst="rect">
            <a:avLst/>
          </a:prstGeom>
          <a:noFill/>
          <a:ln>
            <a:noFill/>
          </a:ln>
        </p:spPr>
      </p:pic>
      <p:sp>
        <p:nvSpPr>
          <p:cNvPr id="183" name="Google Shape;183;p18"/>
          <p:cNvSpPr/>
          <p:nvPr/>
        </p:nvSpPr>
        <p:spPr>
          <a:xfrm>
            <a:off x="11790945"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8"/>
          <p:cNvPicPr preferRelativeResize="0"/>
          <p:nvPr/>
        </p:nvPicPr>
        <p:blipFill rotWithShape="1">
          <a:blip r:embed="rId5">
            <a:alphaModFix/>
          </a:blip>
          <a:srcRect l="12795" t="2398" r="16516" b="12268"/>
          <a:stretch/>
        </p:blipFill>
        <p:spPr>
          <a:xfrm>
            <a:off x="12294533" y="4813010"/>
            <a:ext cx="4444297" cy="3576730"/>
          </a:xfrm>
          <a:prstGeom prst="rect">
            <a:avLst/>
          </a:prstGeom>
          <a:noFill/>
          <a:ln>
            <a:noFill/>
          </a:ln>
        </p:spPr>
      </p:pic>
      <p:sp>
        <p:nvSpPr>
          <p:cNvPr id="185" name="Google Shape;185;p18"/>
          <p:cNvSpPr txBox="1"/>
          <p:nvPr/>
        </p:nvSpPr>
        <p:spPr>
          <a:xfrm rot="-5400000">
            <a:off x="-2765543" y="4822943"/>
            <a:ext cx="89600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HELLO THERE!</a:t>
            </a:r>
            <a:endParaRPr/>
          </a:p>
        </p:txBody>
      </p:sp>
      <p:sp>
        <p:nvSpPr>
          <p:cNvPr id="186" name="Google Shape;186;p18"/>
          <p:cNvSpPr txBox="1"/>
          <p:nvPr/>
        </p:nvSpPr>
        <p:spPr>
          <a:xfrm>
            <a:off x="11805233" y="2586975"/>
            <a:ext cx="5422898" cy="1364615"/>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Cabin"/>
                <a:ea typeface="Cabin"/>
                <a:cs typeface="Cabin"/>
                <a:sym typeface="Cabin"/>
              </a:rPr>
              <a:t>I'm Rain, and I'll be sharing with you my beautiful ideas. Follow me at @reallygreatsite to learn more. </a:t>
            </a:r>
            <a:endParaRPr/>
          </a:p>
        </p:txBody>
      </p:sp>
      <p:cxnSp>
        <p:nvCxnSpPr>
          <p:cNvPr id="187" name="Google Shape;187;p18"/>
          <p:cNvCxnSpPr/>
          <p:nvPr/>
        </p:nvCxnSpPr>
        <p:spPr>
          <a:xfrm rot="5400000">
            <a:off x="-1619270" y="5689620"/>
            <a:ext cx="914713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par>
                                <p:cTn id="8" presetID="10" presetClass="entr" presetSubtype="0" fill="hold"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animEffect transition="in" filter="fade">
                                      <p:cBhvr>
                                        <p:cTn id="15" dur="1000"/>
                                        <p:tgtEl>
                                          <p:spTgt spid="181"/>
                                        </p:tgtEl>
                                      </p:cBhvr>
                                    </p:animEffect>
                                  </p:childTnLst>
                                </p:cTn>
                              </p:par>
                              <p:par>
                                <p:cTn id="16" presetID="10" presetClass="entr" presetSubtype="0" fill="hold"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fade">
                                      <p:cBhvr>
                                        <p:cTn id="18" dur="10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500"/>
                                        <p:tgtEl>
                                          <p:spTgt spid="1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1000"/>
                                        <p:tgtEl>
                                          <p:spTgt spid="183"/>
                                        </p:tgtEl>
                                      </p:cBhvr>
                                    </p:animEffect>
                                  </p:childTnLst>
                                </p:cTn>
                              </p:par>
                              <p:par>
                                <p:cTn id="29" presetID="10" presetClass="entr" presetSubtype="0" fill="hold" nodeType="with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fade">
                                      <p:cBhvr>
                                        <p:cTn id="31"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91"/>
        <p:cNvGrpSpPr/>
        <p:nvPr/>
      </p:nvGrpSpPr>
      <p:grpSpPr>
        <a:xfrm>
          <a:off x="0" y="0"/>
          <a:ext cx="0" cy="0"/>
          <a:chOff x="0" y="0"/>
          <a:chExt cx="0" cy="0"/>
        </a:xfrm>
      </p:grpSpPr>
      <p:sp>
        <p:nvSpPr>
          <p:cNvPr id="192" name="Google Shape;192;p19"/>
          <p:cNvSpPr/>
          <p:nvPr/>
        </p:nvSpPr>
        <p:spPr>
          <a:xfrm>
            <a:off x="3394296" y="3555103"/>
            <a:ext cx="7832144" cy="5659992"/>
          </a:xfrm>
          <a:custGeom>
            <a:avLst/>
            <a:gdLst/>
            <a:ahLst/>
            <a:cxnLst/>
            <a:rect l="l" t="t" r="r" b="b"/>
            <a:pathLst>
              <a:path w="1339825" h="968240" extrusionOk="0">
                <a:moveTo>
                  <a:pt x="0" y="0"/>
                </a:moveTo>
                <a:lnTo>
                  <a:pt x="1339825" y="0"/>
                </a:lnTo>
                <a:lnTo>
                  <a:pt x="1339825" y="968240"/>
                </a:lnTo>
                <a:lnTo>
                  <a:pt x="0" y="968240"/>
                </a:lnTo>
                <a:close/>
              </a:path>
            </a:pathLst>
          </a:custGeom>
          <a:solidFill>
            <a:srgbClr val="CFC4B2"/>
          </a:solidFill>
          <a:ln>
            <a:noFill/>
          </a:ln>
        </p:spPr>
      </p:sp>
      <p:pic>
        <p:nvPicPr>
          <p:cNvPr id="193" name="Google Shape;193;p19"/>
          <p:cNvPicPr preferRelativeResize="0"/>
          <p:nvPr/>
        </p:nvPicPr>
        <p:blipFill rotWithShape="1">
          <a:blip r:embed="rId3">
            <a:alphaModFix/>
          </a:blip>
          <a:srcRect l="24456" r="24456"/>
          <a:stretch/>
        </p:blipFill>
        <p:spPr>
          <a:xfrm>
            <a:off x="11226440" y="0"/>
            <a:ext cx="7061560" cy="9215095"/>
          </a:xfrm>
          <a:prstGeom prst="rect">
            <a:avLst/>
          </a:prstGeom>
          <a:noFill/>
          <a:ln>
            <a:noFill/>
          </a:ln>
        </p:spPr>
      </p:pic>
      <p:sp>
        <p:nvSpPr>
          <p:cNvPr id="194" name="Google Shape;194;p19"/>
          <p:cNvSpPr txBox="1"/>
          <p:nvPr/>
        </p:nvSpPr>
        <p:spPr>
          <a:xfrm>
            <a:off x="3825230" y="7416514"/>
            <a:ext cx="6458353" cy="14668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cxnSp>
        <p:nvCxnSpPr>
          <p:cNvPr id="195" name="Google Shape;195;p19"/>
          <p:cNvCxnSpPr/>
          <p:nvPr/>
        </p:nvCxnSpPr>
        <p:spPr>
          <a:xfrm>
            <a:off x="3394296" y="7043993"/>
            <a:ext cx="6889286" cy="0"/>
          </a:xfrm>
          <a:prstGeom prst="straightConnector1">
            <a:avLst/>
          </a:prstGeom>
          <a:noFill/>
          <a:ln w="47625" cap="flat" cmpd="sng">
            <a:solidFill>
              <a:srgbClr val="3B2F20"/>
            </a:solidFill>
            <a:prstDash val="solid"/>
            <a:round/>
            <a:headEnd type="none" w="sm" len="sm"/>
            <a:tailEnd type="none" w="sm" len="sm"/>
          </a:ln>
        </p:spPr>
      </p:cxnSp>
      <p:pic>
        <p:nvPicPr>
          <p:cNvPr id="196" name="Google Shape;196;p19"/>
          <p:cNvPicPr preferRelativeResize="0"/>
          <p:nvPr/>
        </p:nvPicPr>
        <p:blipFill rotWithShape="1">
          <a:blip r:embed="rId4">
            <a:alphaModFix/>
          </a:blip>
          <a:srcRect t="33000" b="33001"/>
          <a:stretch/>
        </p:blipFill>
        <p:spPr>
          <a:xfrm>
            <a:off x="3394296" y="0"/>
            <a:ext cx="7837131" cy="3552509"/>
          </a:xfrm>
          <a:prstGeom prst="rect">
            <a:avLst/>
          </a:prstGeom>
          <a:noFill/>
          <a:ln>
            <a:noFill/>
          </a:ln>
        </p:spPr>
      </p:pic>
      <p:sp>
        <p:nvSpPr>
          <p:cNvPr id="197" name="Google Shape;197;p19"/>
          <p:cNvSpPr txBox="1"/>
          <p:nvPr/>
        </p:nvSpPr>
        <p:spPr>
          <a:xfrm rot="-5400000">
            <a:off x="-2612946" y="3719777"/>
            <a:ext cx="8695109"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p:cTn id="12" dur="1000"/>
                                        <p:tgtEl>
                                          <p:spTgt spid="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500"/>
                                        <p:tgtEl>
                                          <p:spTgt spid="193"/>
                                        </p:tgtEl>
                                      </p:cBhvr>
                                    </p:animEffect>
                                  </p:childTnLst>
                                </p:cTn>
                              </p:par>
                              <p:par>
                                <p:cTn id="18" presetID="10" presetClass="entr" presetSubtype="0" fill="hold" nodeType="with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1000"/>
                                        <p:tgtEl>
                                          <p:spTgt spid="19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500"/>
                                        <p:tgtEl>
                                          <p:spTgt spid="195"/>
                                        </p:tgtEl>
                                      </p:cBhvr>
                                    </p:animEffect>
                                  </p:childTnLst>
                                </p:cTn>
                              </p:par>
                              <p:par>
                                <p:cTn id="26" presetID="10" presetClass="entr" presetSubtype="0" fill="hold" nodeType="with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0"/>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3" name="Google Shape;203;p20"/>
          <p:cNvPicPr preferRelativeResize="0"/>
          <p:nvPr/>
        </p:nvPicPr>
        <p:blipFill rotWithShape="1">
          <a:blip r:embed="rId4">
            <a:alphaModFix/>
          </a:blip>
          <a:srcRect l="3115" r="3114" b="29762"/>
          <a:stretch/>
        </p:blipFill>
        <p:spPr>
          <a:xfrm>
            <a:off x="1288473" y="1343533"/>
            <a:ext cx="8115300" cy="8104886"/>
          </a:xfrm>
          <a:prstGeom prst="rect">
            <a:avLst/>
          </a:prstGeom>
          <a:noFill/>
          <a:ln>
            <a:noFill/>
          </a:ln>
        </p:spPr>
      </p:pic>
      <p:grpSp>
        <p:nvGrpSpPr>
          <p:cNvPr id="204" name="Google Shape;204;p20"/>
          <p:cNvGrpSpPr/>
          <p:nvPr/>
        </p:nvGrpSpPr>
        <p:grpSpPr>
          <a:xfrm>
            <a:off x="11097787" y="1627591"/>
            <a:ext cx="6464581" cy="3520080"/>
            <a:chOff x="0" y="-336315"/>
            <a:chExt cx="1702606" cy="927100"/>
          </a:xfrm>
        </p:grpSpPr>
        <p:sp>
          <p:nvSpPr>
            <p:cNvPr id="205" name="Google Shape;205;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6" name="Google Shape;206;p20"/>
            <p:cNvSpPr txBox="1"/>
            <p:nvPr/>
          </p:nvSpPr>
          <p:spPr>
            <a:xfrm>
              <a:off x="79821" y="-336315"/>
              <a:ext cx="1622785"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07" name="Google Shape;207;p20"/>
          <p:cNvGrpSpPr/>
          <p:nvPr/>
        </p:nvGrpSpPr>
        <p:grpSpPr>
          <a:xfrm>
            <a:off x="11097787" y="3953644"/>
            <a:ext cx="6445100" cy="3520080"/>
            <a:chOff x="0" y="-313378"/>
            <a:chExt cx="1697475" cy="927100"/>
          </a:xfrm>
        </p:grpSpPr>
        <p:sp>
          <p:nvSpPr>
            <p:cNvPr id="208" name="Google Shape;208;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9" name="Google Shape;209;p20"/>
            <p:cNvSpPr txBox="1"/>
            <p:nvPr/>
          </p:nvSpPr>
          <p:spPr>
            <a:xfrm>
              <a:off x="86092" y="-313378"/>
              <a:ext cx="1611383"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0" name="Google Shape;210;p20"/>
          <p:cNvGrpSpPr/>
          <p:nvPr/>
        </p:nvGrpSpPr>
        <p:grpSpPr>
          <a:xfrm>
            <a:off x="11097787" y="6192608"/>
            <a:ext cx="6526494" cy="3520080"/>
            <a:chOff x="0" y="-314427"/>
            <a:chExt cx="1718912" cy="927100"/>
          </a:xfrm>
        </p:grpSpPr>
        <p:sp>
          <p:nvSpPr>
            <p:cNvPr id="211" name="Google Shape;211;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12" name="Google Shape;212;p20"/>
            <p:cNvSpPr txBox="1"/>
            <p:nvPr/>
          </p:nvSpPr>
          <p:spPr>
            <a:xfrm>
              <a:off x="86092" y="-314427"/>
              <a:ext cx="1632820"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3" name="Google Shape;213;p20"/>
          <p:cNvGrpSpPr/>
          <p:nvPr/>
        </p:nvGrpSpPr>
        <p:grpSpPr>
          <a:xfrm>
            <a:off x="0" y="-144661"/>
            <a:ext cx="10751424" cy="3230761"/>
            <a:chOff x="0" y="-38100"/>
            <a:chExt cx="2831651" cy="850900"/>
          </a:xfrm>
        </p:grpSpPr>
        <p:sp>
          <p:nvSpPr>
            <p:cNvPr id="214" name="Google Shape;214;p20"/>
            <p:cNvSpPr/>
            <p:nvPr/>
          </p:nvSpPr>
          <p:spPr>
            <a:xfrm>
              <a:off x="0" y="0"/>
              <a:ext cx="2831651" cy="812800"/>
            </a:xfrm>
            <a:custGeom>
              <a:avLst/>
              <a:gdLst/>
              <a:ahLst/>
              <a:cxnLst/>
              <a:rect l="l" t="t" r="r" b="b"/>
              <a:pathLst>
                <a:path w="2831651" h="812800" extrusionOk="0">
                  <a:moveTo>
                    <a:pt x="0" y="0"/>
                  </a:moveTo>
                  <a:lnTo>
                    <a:pt x="2831651" y="0"/>
                  </a:lnTo>
                  <a:lnTo>
                    <a:pt x="2831651" y="812800"/>
                  </a:lnTo>
                  <a:lnTo>
                    <a:pt x="0" y="812800"/>
                  </a:lnTo>
                  <a:close/>
                </a:path>
              </a:pathLst>
            </a:custGeom>
            <a:solidFill>
              <a:srgbClr val="B29E84"/>
            </a:solidFill>
            <a:ln>
              <a:noFill/>
            </a:ln>
          </p:spPr>
        </p:sp>
        <p:sp>
          <p:nvSpPr>
            <p:cNvPr id="215" name="Google Shape;21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6" name="Google Shape;216;p20"/>
          <p:cNvSpPr txBox="1"/>
          <p:nvPr/>
        </p:nvSpPr>
        <p:spPr>
          <a:xfrm>
            <a:off x="12460247" y="4048488"/>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7" name="Google Shape;217;p20"/>
          <p:cNvSpPr txBox="1"/>
          <p:nvPr/>
        </p:nvSpPr>
        <p:spPr>
          <a:xfrm>
            <a:off x="12460247" y="6326317"/>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8" name="Google Shape;218;p20"/>
          <p:cNvSpPr txBox="1"/>
          <p:nvPr/>
        </p:nvSpPr>
        <p:spPr>
          <a:xfrm>
            <a:off x="12498347" y="8578091"/>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9" name="Google Shape;219;p20"/>
          <p:cNvSpPr txBox="1"/>
          <p:nvPr/>
        </p:nvSpPr>
        <p:spPr>
          <a:xfrm>
            <a:off x="1125256" y="390525"/>
            <a:ext cx="8018744"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cxnSp>
        <p:nvCxnSpPr>
          <p:cNvPr id="220" name="Google Shape;220;p20"/>
          <p:cNvCxnSpPr/>
          <p:nvPr/>
        </p:nvCxnSpPr>
        <p:spPr>
          <a:xfrm>
            <a:off x="10751424" y="3925743"/>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1" name="Google Shape;221;p20"/>
          <p:cNvCxnSpPr/>
          <p:nvPr/>
        </p:nvCxnSpPr>
        <p:spPr>
          <a:xfrm>
            <a:off x="10751424" y="6164707"/>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2" name="Google Shape;222;p20"/>
          <p:cNvCxnSpPr/>
          <p:nvPr/>
        </p:nvCxnSpPr>
        <p:spPr>
          <a:xfrm>
            <a:off x="10751424" y="8407654"/>
            <a:ext cx="753657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500"/>
                                        <p:tgtEl>
                                          <p:spTgt spid="204"/>
                                        </p:tgtEl>
                                      </p:cBhvr>
                                    </p:animEffect>
                                  </p:childTnLst>
                                </p:cTn>
                              </p:par>
                              <p:par>
                                <p:cTn id="16" presetID="10" presetClass="entr" presetSubtype="0" fill="hold" nodeType="with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fade">
                                      <p:cBhvr>
                                        <p:cTn id="18" dur="500"/>
                                        <p:tgtEl>
                                          <p:spTgt spid="220"/>
                                        </p:tgtEl>
                                      </p:cBhvr>
                                    </p:animEffect>
                                  </p:childTnLst>
                                </p:cTn>
                              </p:par>
                              <p:par>
                                <p:cTn id="19" presetID="10" presetClass="entr" presetSubtype="0" fill="hold" nodeType="with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fade">
                                      <p:cBhvr>
                                        <p:cTn id="21" dur="500"/>
                                        <p:tgtEl>
                                          <p:spTgt spid="2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par>
                                <p:cTn id="27" presetID="10" presetClass="entr" presetSubtype="0" fill="hold" nodeType="withEffect">
                                  <p:stCondLst>
                                    <p:cond delay="0"/>
                                  </p:stCondLst>
                                  <p:childTnLst>
                                    <p:set>
                                      <p:cBhvr>
                                        <p:cTn id="28" dur="1" fill="hold">
                                          <p:stCondLst>
                                            <p:cond delay="0"/>
                                          </p:stCondLst>
                                        </p:cTn>
                                        <p:tgtEl>
                                          <p:spTgt spid="221"/>
                                        </p:tgtEl>
                                        <p:attrNameLst>
                                          <p:attrName>style.visibility</p:attrName>
                                        </p:attrNameLst>
                                      </p:cBhvr>
                                      <p:to>
                                        <p:strVal val="visible"/>
                                      </p:to>
                                    </p:set>
                                    <p:animEffect transition="in" filter="fade">
                                      <p:cBhvr>
                                        <p:cTn id="29" dur="500"/>
                                        <p:tgtEl>
                                          <p:spTgt spid="221"/>
                                        </p:tgtEl>
                                      </p:cBhvr>
                                    </p:animEffect>
                                  </p:childTnLst>
                                </p:cTn>
                              </p:par>
                              <p:par>
                                <p:cTn id="30" presetID="10" presetClass="entr" presetSubtype="0" fill="hold" nodeType="withEffect">
                                  <p:stCondLst>
                                    <p:cond delay="0"/>
                                  </p:stCondLst>
                                  <p:childTnLst>
                                    <p:set>
                                      <p:cBhvr>
                                        <p:cTn id="31" dur="1" fill="hold">
                                          <p:stCondLst>
                                            <p:cond delay="0"/>
                                          </p:stCondLst>
                                        </p:cTn>
                                        <p:tgtEl>
                                          <p:spTgt spid="217"/>
                                        </p:tgtEl>
                                        <p:attrNameLst>
                                          <p:attrName>style.visibility</p:attrName>
                                        </p:attrNameLst>
                                      </p:cBhvr>
                                      <p:to>
                                        <p:strVal val="visible"/>
                                      </p:to>
                                    </p:set>
                                    <p:animEffect transition="in" filter="fade">
                                      <p:cBhvr>
                                        <p:cTn id="32" dur="500"/>
                                        <p:tgtEl>
                                          <p:spTgt spid="2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0"/>
                                        </p:tgtEl>
                                        <p:attrNameLst>
                                          <p:attrName>style.visibility</p:attrName>
                                        </p:attrNameLst>
                                      </p:cBhvr>
                                      <p:to>
                                        <p:strVal val="visible"/>
                                      </p:to>
                                    </p:set>
                                    <p:animEffect transition="in" filter="fade">
                                      <p:cBhvr>
                                        <p:cTn id="37" dur="500"/>
                                        <p:tgtEl>
                                          <p:spTgt spid="210"/>
                                        </p:tgtEl>
                                      </p:cBhvr>
                                    </p:animEffect>
                                  </p:childTnLst>
                                </p:cTn>
                              </p:par>
                              <p:par>
                                <p:cTn id="38" presetID="10" presetClass="entr" presetSubtype="0" fill="hold" nodeType="withEffect">
                                  <p:stCondLst>
                                    <p:cond delay="0"/>
                                  </p:stCondLst>
                                  <p:childTnLst>
                                    <p:set>
                                      <p:cBhvr>
                                        <p:cTn id="39" dur="1" fill="hold">
                                          <p:stCondLst>
                                            <p:cond delay="0"/>
                                          </p:stCondLst>
                                        </p:cTn>
                                        <p:tgtEl>
                                          <p:spTgt spid="222"/>
                                        </p:tgtEl>
                                        <p:attrNameLst>
                                          <p:attrName>style.visibility</p:attrName>
                                        </p:attrNameLst>
                                      </p:cBhvr>
                                      <p:to>
                                        <p:strVal val="visible"/>
                                      </p:to>
                                    </p:set>
                                    <p:animEffect transition="in" filter="fade">
                                      <p:cBhvr>
                                        <p:cTn id="40" dur="500"/>
                                        <p:tgtEl>
                                          <p:spTgt spid="222"/>
                                        </p:tgtEl>
                                      </p:cBhvr>
                                    </p:animEffect>
                                  </p:childTnLst>
                                </p:cTn>
                              </p:par>
                              <p:par>
                                <p:cTn id="41" presetID="10" presetClass="entr" presetSubtype="0" fill="hold" nodeType="withEffect">
                                  <p:stCondLst>
                                    <p:cond delay="0"/>
                                  </p:stCondLst>
                                  <p:childTnLst>
                                    <p:set>
                                      <p:cBhvr>
                                        <p:cTn id="42" dur="1" fill="hold">
                                          <p:stCondLst>
                                            <p:cond delay="0"/>
                                          </p:stCondLst>
                                        </p:cTn>
                                        <p:tgtEl>
                                          <p:spTgt spid="218"/>
                                        </p:tgtEl>
                                        <p:attrNameLst>
                                          <p:attrName>style.visibility</p:attrName>
                                        </p:attrNameLst>
                                      </p:cBhvr>
                                      <p:to>
                                        <p:strVal val="visible"/>
                                      </p:to>
                                    </p:set>
                                    <p:animEffect transition="in" filter="fade">
                                      <p:cBhvr>
                                        <p:cTn id="43"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28" name="Google Shape;228;p21"/>
          <p:cNvSpPr txBox="1"/>
          <p:nvPr/>
        </p:nvSpPr>
        <p:spPr>
          <a:xfrm>
            <a:off x="2085673" y="1028700"/>
            <a:ext cx="14021403"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TOPIC OR IDEA</a:t>
            </a:r>
            <a:endParaRPr/>
          </a:p>
        </p:txBody>
      </p:sp>
      <p:grpSp>
        <p:nvGrpSpPr>
          <p:cNvPr id="229" name="Google Shape;229;p21"/>
          <p:cNvGrpSpPr/>
          <p:nvPr/>
        </p:nvGrpSpPr>
        <p:grpSpPr>
          <a:xfrm>
            <a:off x="6432841" y="4696380"/>
            <a:ext cx="5422898" cy="5566807"/>
            <a:chOff x="0" y="0"/>
            <a:chExt cx="7230530" cy="7422410"/>
          </a:xfrm>
        </p:grpSpPr>
        <p:sp>
          <p:nvSpPr>
            <p:cNvPr id="230" name="Google Shape;230;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2" name="Google Shape;232;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3" name="Google Shape;233;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34" name="Google Shape;234;p21"/>
            <p:cNvCxnSpPr/>
            <p:nvPr/>
          </p:nvCxnSpPr>
          <p:spPr>
            <a:xfrm rot="5400000">
              <a:off x="2433975"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35" name="Google Shape;235;p21"/>
          <p:cNvGrpSpPr/>
          <p:nvPr/>
        </p:nvGrpSpPr>
        <p:grpSpPr>
          <a:xfrm>
            <a:off x="342614" y="4696380"/>
            <a:ext cx="5422898" cy="5566807"/>
            <a:chOff x="0" y="0"/>
            <a:chExt cx="7230530" cy="7422410"/>
          </a:xfrm>
        </p:grpSpPr>
        <p:sp>
          <p:nvSpPr>
            <p:cNvPr id="236" name="Google Shape;236;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8" name="Google Shape;238;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9" name="Google Shape;239;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0" name="Google Shape;240;p21"/>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41" name="Google Shape;241;p21"/>
          <p:cNvGrpSpPr/>
          <p:nvPr/>
        </p:nvGrpSpPr>
        <p:grpSpPr>
          <a:xfrm>
            <a:off x="12522488" y="4696380"/>
            <a:ext cx="5422898" cy="5566807"/>
            <a:chOff x="0" y="0"/>
            <a:chExt cx="7230530" cy="7422410"/>
          </a:xfrm>
        </p:grpSpPr>
        <p:sp>
          <p:nvSpPr>
            <p:cNvPr id="242" name="Google Shape;242;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44" name="Google Shape;244;p21"/>
            <p:cNvSpPr txBox="1"/>
            <p:nvPr/>
          </p:nvSpPr>
          <p:spPr>
            <a:xfrm>
              <a:off x="637919" y="1274545"/>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45" name="Google Shape;245;p21"/>
            <p:cNvSpPr txBox="1"/>
            <p:nvPr/>
          </p:nvSpPr>
          <p:spPr>
            <a:xfrm>
              <a:off x="951964" y="3579078"/>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6" name="Google Shape;246;p21"/>
            <p:cNvCxnSpPr/>
            <p:nvPr/>
          </p:nvCxnSpPr>
          <p:spPr>
            <a:xfrm rot="5400000">
              <a:off x="2497862" y="6273256"/>
              <a:ext cx="2298307" cy="0"/>
            </a:xfrm>
            <a:prstGeom prst="straightConnector1">
              <a:avLst/>
            </a:prstGeom>
            <a:noFill/>
            <a:ln w="63500" cap="flat" cmpd="sng">
              <a:solidFill>
                <a:srgbClr val="3B2F20"/>
              </a:solidFill>
              <a:prstDash val="solid"/>
              <a:round/>
              <a:headEnd type="none" w="sm" len="sm"/>
              <a:tailEnd type="none" w="sm" len="sm"/>
            </a:ln>
          </p:spPr>
        </p:cxnSp>
      </p:grpSp>
      <p:pic>
        <p:nvPicPr>
          <p:cNvPr id="247" name="Google Shape;247;p21"/>
          <p:cNvPicPr preferRelativeResize="0"/>
          <p:nvPr/>
        </p:nvPicPr>
        <p:blipFill rotWithShape="1">
          <a:blip r:embed="rId4">
            <a:alphaModFix/>
          </a:blip>
          <a:srcRect/>
          <a:stretch/>
        </p:blipFill>
        <p:spPr>
          <a:xfrm>
            <a:off x="2421455" y="4004643"/>
            <a:ext cx="1268186" cy="1383475"/>
          </a:xfrm>
          <a:prstGeom prst="rect">
            <a:avLst/>
          </a:prstGeom>
          <a:noFill/>
          <a:ln>
            <a:noFill/>
          </a:ln>
        </p:spPr>
      </p:pic>
      <p:pic>
        <p:nvPicPr>
          <p:cNvPr id="248" name="Google Shape;248;p21"/>
          <p:cNvPicPr preferRelativeResize="0"/>
          <p:nvPr/>
        </p:nvPicPr>
        <p:blipFill rotWithShape="1">
          <a:blip r:embed="rId4">
            <a:alphaModFix/>
          </a:blip>
          <a:srcRect/>
          <a:stretch/>
        </p:blipFill>
        <p:spPr>
          <a:xfrm>
            <a:off x="8462282" y="4004643"/>
            <a:ext cx="1268186" cy="1383475"/>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4599844" y="4004643"/>
            <a:ext cx="1268186" cy="1383475"/>
          </a:xfrm>
          <a:prstGeom prst="rect">
            <a:avLst/>
          </a:prstGeom>
          <a:noFill/>
          <a:ln>
            <a:noFill/>
          </a:ln>
        </p:spPr>
      </p:pic>
    </p:spTree>
    <p:extLst>
      <p:ext uri="{BB962C8B-B14F-4D97-AF65-F5344CB8AC3E}">
        <p14:creationId xmlns:p14="http://schemas.microsoft.com/office/powerpoint/2010/main" val="4054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1000"/>
                                        <p:tgtEl>
                                          <p:spTgt spid="2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8"/>
                                        </p:tgtEl>
                                        <p:attrNameLst>
                                          <p:attrName>style.visibility</p:attrName>
                                        </p:attrNameLst>
                                      </p:cBhvr>
                                      <p:to>
                                        <p:strVal val="visible"/>
                                      </p:to>
                                    </p:set>
                                    <p:animEffect transition="in" filter="fade">
                                      <p:cBhvr>
                                        <p:cTn id="20" dur="500"/>
                                        <p:tgtEl>
                                          <p:spTgt spid="248"/>
                                        </p:tgtEl>
                                      </p:cBhvr>
                                    </p:animEffect>
                                  </p:childTnLst>
                                </p:cTn>
                              </p:par>
                              <p:par>
                                <p:cTn id="21" presetID="10" presetClass="entr" presetSubtype="0" fill="hold" nodeType="withEffect">
                                  <p:stCondLst>
                                    <p:cond delay="0"/>
                                  </p:stCondLst>
                                  <p:childTnLst>
                                    <p:set>
                                      <p:cBhvr>
                                        <p:cTn id="22" dur="1" fill="hold">
                                          <p:stCondLst>
                                            <p:cond delay="0"/>
                                          </p:stCondLst>
                                        </p:cTn>
                                        <p:tgtEl>
                                          <p:spTgt spid="229"/>
                                        </p:tgtEl>
                                        <p:attrNameLst>
                                          <p:attrName>style.visibility</p:attrName>
                                        </p:attrNameLst>
                                      </p:cBhvr>
                                      <p:to>
                                        <p:strVal val="visible"/>
                                      </p:to>
                                    </p:set>
                                    <p:animEffect transition="in" filter="fade">
                                      <p:cBhvr>
                                        <p:cTn id="23" dur="500"/>
                                        <p:tgtEl>
                                          <p:spTgt spid="2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fade">
                                      <p:cBhvr>
                                        <p:cTn id="28" dur="500"/>
                                        <p:tgtEl>
                                          <p:spTgt spid="249"/>
                                        </p:tgtEl>
                                      </p:cBhvr>
                                    </p:animEffect>
                                  </p:childTnLst>
                                </p:cTn>
                              </p:par>
                              <p:par>
                                <p:cTn id="29" presetID="10" presetClass="entr" presetSubtype="0" fill="hold" nodeType="withEffect">
                                  <p:stCondLst>
                                    <p:cond delay="0"/>
                                  </p:stCondLst>
                                  <p:childTnLst>
                                    <p:set>
                                      <p:cBhvr>
                                        <p:cTn id="30" dur="1" fill="hold">
                                          <p:stCondLst>
                                            <p:cond delay="0"/>
                                          </p:stCondLst>
                                        </p:cTn>
                                        <p:tgtEl>
                                          <p:spTgt spid="241"/>
                                        </p:tgtEl>
                                        <p:attrNameLst>
                                          <p:attrName>style.visibility</p:attrName>
                                        </p:attrNameLst>
                                      </p:cBhvr>
                                      <p:to>
                                        <p:strVal val="visible"/>
                                      </p:to>
                                    </p:set>
                                    <p:animEffect transition="in" filter="fade">
                                      <p:cBhvr>
                                        <p:cTn id="31"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2"/>
          <p:cNvPicPr preferRelativeResize="0"/>
          <p:nvPr/>
        </p:nvPicPr>
        <p:blipFill rotWithShape="1">
          <a:blip r:embed="rId3">
            <a:alphaModFix/>
          </a:blip>
          <a:srcRect l="5399" t="3042" r="13885" b="28853"/>
          <a:stretch/>
        </p:blipFill>
        <p:spPr>
          <a:xfrm>
            <a:off x="0" y="0"/>
            <a:ext cx="18288000" cy="10287000"/>
          </a:xfrm>
          <a:prstGeom prst="rect">
            <a:avLst/>
          </a:prstGeom>
          <a:noFill/>
          <a:ln>
            <a:noFill/>
          </a:ln>
        </p:spPr>
      </p:pic>
      <p:sp>
        <p:nvSpPr>
          <p:cNvPr id="255" name="Google Shape;255;p22"/>
          <p:cNvSpPr txBox="1"/>
          <p:nvPr/>
        </p:nvSpPr>
        <p:spPr>
          <a:xfrm>
            <a:off x="1028700" y="1019175"/>
            <a:ext cx="16230600" cy="1152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graphicFrame>
        <p:nvGraphicFramePr>
          <p:cNvPr id="256" name="Google Shape;256;p22"/>
          <p:cNvGraphicFramePr/>
          <p:nvPr/>
        </p:nvGraphicFramePr>
        <p:xfrm>
          <a:off x="983855" y="3408208"/>
          <a:ext cx="16313200" cy="6002500"/>
        </p:xfrm>
        <a:graphic>
          <a:graphicData uri="http://schemas.openxmlformats.org/drawingml/2006/table">
            <a:tbl>
              <a:tblPr>
                <a:solidFill>
                  <a:srgbClr val="CFC4B2"/>
                </a:solidFill>
                <a:tableStyleId>{B478AA9E-5FCC-4A68-BC7D-CD78FF88122C}</a:tableStyleId>
              </a:tblPr>
              <a:tblGrid>
                <a:gridCol w="546290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a:p>
                    <a:p>
                      <a:pPr marL="0" marR="0" lvl="0" indent="0" algn="l" rtl="0">
                        <a:spcBef>
                          <a:spcPts val="0"/>
                        </a:spcBef>
                        <a:spcAft>
                          <a:spcPts val="0"/>
                        </a:spcAft>
                        <a:buNone/>
                      </a:pPr>
                      <a:r>
                        <a:rPr lang="en-US" sz="2100" u="none" strike="noStrike" cap="none">
                          <a:solidFill>
                            <a:srgbClr val="3B2F20"/>
                          </a:solidFill>
                        </a:rPr>
                        <a:t>.</a:t>
                      </a: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0"/>
                  </a:ext>
                </a:extLst>
              </a:tr>
              <a:tr h="3001250">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l"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5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1"/>
                  </a:ext>
                </a:extLst>
              </a:tr>
            </a:tbl>
          </a:graphicData>
        </a:graphic>
      </p:graphicFrame>
      <p:cxnSp>
        <p:nvCxnSpPr>
          <p:cNvPr id="257" name="Google Shape;257;p22"/>
          <p:cNvCxnSpPr/>
          <p:nvPr/>
        </p:nvCxnSpPr>
        <p:spPr>
          <a:xfrm rot="10800000">
            <a:off x="-25557" y="2575791"/>
            <a:ext cx="17284857"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14610250" y="9528338"/>
            <a:ext cx="6285393"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4174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fade">
                                      <p:cBhvr>
                                        <p:cTn id="15" dur="500"/>
                                        <p:tgtEl>
                                          <p:spTgt spid="256"/>
                                        </p:tgtEl>
                                      </p:cBhvr>
                                    </p:animEffect>
                                  </p:childTnLst>
                                </p:cTn>
                              </p:par>
                              <p:par>
                                <p:cTn id="16" presetID="10" presetClass="entr" presetSubtype="0" fill="hold" nodeType="with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8" y="9002135"/>
            <a:ext cx="7167966"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Heading Here</a:t>
            </a:r>
            <a:endParaRPr/>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cxnSp>
        <p:nvCxnSpPr>
          <p:cNvPr id="269" name="Google Shape;269;p23"/>
          <p:cNvCxnSpPr/>
          <p:nvPr/>
        </p:nvCxnSpPr>
        <p:spPr>
          <a:xfrm rot="-5400000">
            <a:off x="11786429" y="4977496"/>
            <a:ext cx="10002618"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500"/>
                                        <p:tgtEl>
                                          <p:spTgt spid="268"/>
                                        </p:tgtEl>
                                      </p:cBhvr>
                                    </p:animEffect>
                                  </p:childTnLst>
                                </p:cTn>
                              </p:par>
                              <p:par>
                                <p:cTn id="11" presetID="10"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p:cTn id="13" dur="500"/>
                                        <p:tgtEl>
                                          <p:spTgt spid="264"/>
                                        </p:tgtEl>
                                      </p:cBhvr>
                                    </p:animEffect>
                                  </p:childTnLst>
                                </p:cTn>
                              </p:par>
                              <p:par>
                                <p:cTn id="14" presetID="10" presetClass="entr" presetSubtype="0" fill="hold" nodeType="withEffect">
                                  <p:stCondLst>
                                    <p:cond delay="0"/>
                                  </p:stCondLst>
                                  <p:childTnLst>
                                    <p:set>
                                      <p:cBhvr>
                                        <p:cTn id="15" dur="1" fill="hold">
                                          <p:stCondLst>
                                            <p:cond delay="0"/>
                                          </p:stCondLst>
                                        </p:cTn>
                                        <p:tgtEl>
                                          <p:spTgt spid="269"/>
                                        </p:tgtEl>
                                        <p:attrNameLst>
                                          <p:attrName>style.visibility</p:attrName>
                                        </p:attrNameLst>
                                      </p:cBhvr>
                                      <p:to>
                                        <p:strVal val="visible"/>
                                      </p:to>
                                    </p:set>
                                    <p:animEffect transition="in" filter="fade">
                                      <p:cBhvr>
                                        <p:cTn id="16"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5" name="Google Shape;275;p24"/>
          <p:cNvPicPr preferRelativeResize="0"/>
          <p:nvPr/>
        </p:nvPicPr>
        <p:blipFill rotWithShape="1">
          <a:blip r:embed="rId4">
            <a:alphaModFix/>
          </a:blip>
          <a:srcRect l="20814" r="20814"/>
          <a:stretch/>
        </p:blipFill>
        <p:spPr>
          <a:xfrm>
            <a:off x="8327077" y="6943745"/>
            <a:ext cx="2927262" cy="3343255"/>
          </a:xfrm>
          <a:prstGeom prst="rect">
            <a:avLst/>
          </a:prstGeom>
          <a:noFill/>
          <a:ln>
            <a:noFill/>
          </a:ln>
        </p:spPr>
      </p:pic>
      <p:pic>
        <p:nvPicPr>
          <p:cNvPr id="276" name="Google Shape;276;p24"/>
          <p:cNvPicPr preferRelativeResize="0"/>
          <p:nvPr/>
        </p:nvPicPr>
        <p:blipFill rotWithShape="1">
          <a:blip r:embed="rId5">
            <a:alphaModFix/>
          </a:blip>
          <a:srcRect t="18298" b="18298"/>
          <a:stretch/>
        </p:blipFill>
        <p:spPr>
          <a:xfrm>
            <a:off x="12081970" y="3413608"/>
            <a:ext cx="6206030" cy="5902298"/>
          </a:xfrm>
          <a:prstGeom prst="rect">
            <a:avLst/>
          </a:prstGeom>
          <a:noFill/>
          <a:ln>
            <a:noFill/>
          </a:ln>
        </p:spPr>
      </p:pic>
      <p:pic>
        <p:nvPicPr>
          <p:cNvPr id="277" name="Google Shape;277;p24"/>
          <p:cNvPicPr preferRelativeResize="0"/>
          <p:nvPr/>
        </p:nvPicPr>
        <p:blipFill rotWithShape="1">
          <a:blip r:embed="rId6">
            <a:alphaModFix/>
          </a:blip>
          <a:srcRect t="10267" b="10267"/>
          <a:stretch/>
        </p:blipFill>
        <p:spPr>
          <a:xfrm>
            <a:off x="8760292" y="1043881"/>
            <a:ext cx="3976157" cy="4739454"/>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rotWithShape="1">
          <a:blip r:embed="rId7">
            <a:alphaModFix/>
          </a:blip>
          <a:srcRect/>
          <a:stretch/>
        </p:blipFill>
        <p:spPr>
          <a:xfrm>
            <a:off x="1903870" y="6137771"/>
            <a:ext cx="1913605" cy="2087569"/>
          </a:xfrm>
          <a:prstGeom prst="rect">
            <a:avLst/>
          </a:prstGeom>
          <a:noFill/>
          <a:ln>
            <a:noFill/>
          </a:ln>
        </p:spPr>
      </p:pic>
      <p:sp>
        <p:nvSpPr>
          <p:cNvPr id="282" name="Google Shape;282;p24"/>
          <p:cNvSpPr txBox="1"/>
          <p:nvPr/>
        </p:nvSpPr>
        <p:spPr>
          <a:xfrm>
            <a:off x="1028700" y="4575671"/>
            <a:ext cx="4982151" cy="1562100"/>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caption for the photos.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5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5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animEffect transition="in" filter="fade">
                                      <p:cBhvr>
                                        <p:cTn id="15" dur="1000"/>
                                        <p:tgtEl>
                                          <p:spTgt spid="2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fade">
                                      <p:cBhvr>
                                        <p:cTn id="20" dur="10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6"/>
                                        </p:tgtEl>
                                        <p:attrNameLst>
                                          <p:attrName>style.visibility</p:attrName>
                                        </p:attrNameLst>
                                      </p:cBhvr>
                                      <p:to>
                                        <p:strVal val="visible"/>
                                      </p:to>
                                    </p:set>
                                    <p:animEffect transition="in" filter="fade">
                                      <p:cBhvr>
                                        <p:cTn id="25" dur="1000"/>
                                        <p:tgtEl>
                                          <p:spTgt spid="276"/>
                                        </p:tgtEl>
                                      </p:cBhvr>
                                    </p:animEffect>
                                  </p:childTnLst>
                                </p:cTn>
                              </p:par>
                              <p:par>
                                <p:cTn id="26" presetID="10" presetClass="entr" presetSubtype="0" fill="hold" nodeType="with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0"/>
                                        </p:tgtEl>
                                        <p:attrNameLst>
                                          <p:attrName>style.visibility</p:attrName>
                                        </p:attrNameLst>
                                      </p:cBhvr>
                                      <p:to>
                                        <p:strVal val="visible"/>
                                      </p:to>
                                    </p:set>
                                    <p:animEffect transition="in" filter="fade">
                                      <p:cBhvr>
                                        <p:cTn id="33" dur="500"/>
                                        <p:tgtEl>
                                          <p:spTgt spid="280"/>
                                        </p:tgtEl>
                                      </p:cBhvr>
                                    </p:animEffect>
                                  </p:childTnLst>
                                </p:cTn>
                              </p:par>
                              <p:par>
                                <p:cTn id="34" presetID="10" presetClass="entr" presetSubtype="0" fill="hold" nodeType="withEffect">
                                  <p:stCondLst>
                                    <p:cond delay="0"/>
                                  </p:stCondLst>
                                  <p:childTnLst>
                                    <p:set>
                                      <p:cBhvr>
                                        <p:cTn id="35" dur="1" fill="hold">
                                          <p:stCondLst>
                                            <p:cond delay="0"/>
                                          </p:stCondLst>
                                        </p:cTn>
                                        <p:tgtEl>
                                          <p:spTgt spid="278"/>
                                        </p:tgtEl>
                                        <p:attrNameLst>
                                          <p:attrName>style.visibility</p:attrName>
                                        </p:attrNameLst>
                                      </p:cBhvr>
                                      <p:to>
                                        <p:strVal val="visible"/>
                                      </p:to>
                                    </p:set>
                                    <p:animEffect transition="in" filter="fade">
                                      <p:cBhvr>
                                        <p:cTn id="36"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25"/>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88" name="Google Shape;288;p25"/>
          <p:cNvPicPr preferRelativeResize="0"/>
          <p:nvPr/>
        </p:nvPicPr>
        <p:blipFill rotWithShape="1">
          <a:blip r:embed="rId4">
            <a:alphaModFix/>
          </a:blip>
          <a:srcRect t="26264" b="26264"/>
          <a:stretch/>
        </p:blipFill>
        <p:spPr>
          <a:xfrm>
            <a:off x="5981440" y="-1683851"/>
            <a:ext cx="6350253" cy="4521740"/>
          </a:xfrm>
          <a:prstGeom prst="rect">
            <a:avLst/>
          </a:prstGeom>
          <a:noFill/>
          <a:ln>
            <a:noFill/>
          </a:ln>
        </p:spPr>
      </p:pic>
      <p:pic>
        <p:nvPicPr>
          <p:cNvPr id="289" name="Google Shape;289;p25"/>
          <p:cNvPicPr preferRelativeResize="0"/>
          <p:nvPr/>
        </p:nvPicPr>
        <p:blipFill rotWithShape="1">
          <a:blip r:embed="rId5">
            <a:alphaModFix/>
          </a:blip>
          <a:srcRect t="26264" b="26264"/>
          <a:stretch/>
        </p:blipFill>
        <p:spPr>
          <a:xfrm>
            <a:off x="5981440" y="7599903"/>
            <a:ext cx="6350253" cy="4521740"/>
          </a:xfrm>
          <a:prstGeom prst="rect">
            <a:avLst/>
          </a:prstGeom>
          <a:noFill/>
          <a:ln>
            <a:noFill/>
          </a:ln>
        </p:spPr>
      </p:pic>
      <p:sp>
        <p:nvSpPr>
          <p:cNvPr id="290" name="Google Shape;290;p25"/>
          <p:cNvSpPr txBox="1"/>
          <p:nvPr/>
        </p:nvSpPr>
        <p:spPr>
          <a:xfrm>
            <a:off x="1885159" y="3990975"/>
            <a:ext cx="14517682"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an original statement or inspiring quote</a:t>
            </a:r>
            <a:endParaRPr/>
          </a:p>
        </p:txBody>
      </p:sp>
      <p:sp>
        <p:nvSpPr>
          <p:cNvPr id="291" name="Google Shape;291;p25"/>
          <p:cNvSpPr txBox="1"/>
          <p:nvPr/>
        </p:nvSpPr>
        <p:spPr>
          <a:xfrm>
            <a:off x="12786163" y="7765628"/>
            <a:ext cx="5144821" cy="12515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3B2F20"/>
                </a:solidFill>
                <a:latin typeface="Cabin"/>
                <a:ea typeface="Cabin"/>
                <a:cs typeface="Cabin"/>
                <a:sym typeface="Cabin"/>
              </a:rPr>
              <a:t>— Include a credit, citation, or supporting message</a:t>
            </a:r>
            <a:endParaRPr/>
          </a:p>
        </p:txBody>
      </p:sp>
      <p:cxnSp>
        <p:nvCxnSpPr>
          <p:cNvPr id="292" name="Google Shape;292;p25"/>
          <p:cNvCxnSpPr/>
          <p:nvPr/>
        </p:nvCxnSpPr>
        <p:spPr>
          <a:xfrm rot="10800000">
            <a:off x="6495790" y="6816120"/>
            <a:ext cx="5296421"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500"/>
                                        <p:tgtEl>
                                          <p:spTgt spid="290"/>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500"/>
                                        <p:tgtEl>
                                          <p:spTgt spid="292"/>
                                        </p:tgtEl>
                                      </p:cBhvr>
                                    </p:animEffect>
                                  </p:childTnLst>
                                </p:cTn>
                              </p:par>
                              <p:par>
                                <p:cTn id="11" presetID="10" presetClass="entr" presetSubtype="0" fill="hold"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98" name="Google Shape;298;p26"/>
          <p:cNvCxnSpPr/>
          <p:nvPr/>
        </p:nvCxnSpPr>
        <p:spPr>
          <a:xfrm rot="10800000">
            <a:off x="0" y="4277778"/>
            <a:ext cx="18288000" cy="0"/>
          </a:xfrm>
          <a:prstGeom prst="straightConnector1">
            <a:avLst/>
          </a:prstGeom>
          <a:noFill/>
          <a:ln w="47625" cap="flat" cmpd="sng">
            <a:solidFill>
              <a:srgbClr val="FFFEF5"/>
            </a:solidFill>
            <a:prstDash val="solid"/>
            <a:round/>
            <a:headEnd type="none" w="sm" len="sm"/>
            <a:tailEnd type="none" w="sm" len="sm"/>
          </a:ln>
        </p:spPr>
      </p:cxnSp>
      <p:cxnSp>
        <p:nvCxnSpPr>
          <p:cNvPr id="299" name="Google Shape;299;p26"/>
          <p:cNvCxnSpPr/>
          <p:nvPr/>
        </p:nvCxnSpPr>
        <p:spPr>
          <a:xfrm rot="-5400000">
            <a:off x="1550999" y="7282389"/>
            <a:ext cx="6009222" cy="0"/>
          </a:xfrm>
          <a:prstGeom prst="straightConnector1">
            <a:avLst/>
          </a:prstGeom>
          <a:noFill/>
          <a:ln w="47625" cap="flat" cmpd="sng">
            <a:solidFill>
              <a:srgbClr val="FFFEF5"/>
            </a:solidFill>
            <a:prstDash val="solid"/>
            <a:round/>
            <a:headEnd type="none" w="sm" len="sm"/>
            <a:tailEnd type="none" w="sm" len="sm"/>
          </a:ln>
        </p:spPr>
      </p:cxnSp>
      <p:cxnSp>
        <p:nvCxnSpPr>
          <p:cNvPr id="300" name="Google Shape;300;p26"/>
          <p:cNvCxnSpPr/>
          <p:nvPr/>
        </p:nvCxnSpPr>
        <p:spPr>
          <a:xfrm rot="-5399999">
            <a:off x="6175108" y="7246670"/>
            <a:ext cx="5985409" cy="0"/>
          </a:xfrm>
          <a:prstGeom prst="straightConnector1">
            <a:avLst/>
          </a:prstGeom>
          <a:noFill/>
          <a:ln w="47625" cap="flat" cmpd="sng">
            <a:solidFill>
              <a:srgbClr val="FFFEF5"/>
            </a:solidFill>
            <a:prstDash val="solid"/>
            <a:round/>
            <a:headEnd type="none" w="sm" len="sm"/>
            <a:tailEnd type="none" w="sm" len="sm"/>
          </a:ln>
        </p:spPr>
      </p:cxnSp>
      <p:cxnSp>
        <p:nvCxnSpPr>
          <p:cNvPr id="301" name="Google Shape;301;p26"/>
          <p:cNvCxnSpPr/>
          <p:nvPr/>
        </p:nvCxnSpPr>
        <p:spPr>
          <a:xfrm rot="-5400000">
            <a:off x="10727779" y="7258577"/>
            <a:ext cx="6009222" cy="0"/>
          </a:xfrm>
          <a:prstGeom prst="straightConnector1">
            <a:avLst/>
          </a:prstGeom>
          <a:noFill/>
          <a:ln w="47625" cap="flat" cmpd="sng">
            <a:solidFill>
              <a:srgbClr val="FFFEF5"/>
            </a:solidFill>
            <a:prstDash val="solid"/>
            <a:round/>
            <a:headEnd type="none" w="sm" len="sm"/>
            <a:tailEnd type="none" w="sm" len="sm"/>
          </a:ln>
        </p:spPr>
      </p:cxnSp>
      <p:sp>
        <p:nvSpPr>
          <p:cNvPr id="302" name="Google Shape;302;p26"/>
          <p:cNvSpPr txBox="1"/>
          <p:nvPr/>
        </p:nvSpPr>
        <p:spPr>
          <a:xfrm>
            <a:off x="1028700" y="1028700"/>
            <a:ext cx="16230600"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FEF5"/>
                </a:solidFill>
                <a:latin typeface="Montserrat"/>
                <a:ea typeface="Montserrat"/>
                <a:cs typeface="Montserrat"/>
                <a:sym typeface="Montserrat"/>
              </a:rPr>
              <a:t>ADD A TEAM MEMBERS PAGE</a:t>
            </a:r>
            <a:endParaRPr/>
          </a:p>
        </p:txBody>
      </p:sp>
      <p:sp>
        <p:nvSpPr>
          <p:cNvPr id="303" name="Google Shape;303;p26"/>
          <p:cNvSpPr txBox="1"/>
          <p:nvPr/>
        </p:nvSpPr>
        <p:spPr>
          <a:xfrm>
            <a:off x="5259660" y="2648989"/>
            <a:ext cx="7506494"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FFEF5"/>
                </a:solidFill>
                <a:latin typeface="Cabin"/>
                <a:ea typeface="Cabin"/>
                <a:cs typeface="Cabin"/>
                <a:sym typeface="Cabin"/>
              </a:rPr>
              <a:t>Elaborate on what you want to discuss. </a:t>
            </a:r>
            <a:endParaRPr/>
          </a:p>
        </p:txBody>
      </p:sp>
      <p:grpSp>
        <p:nvGrpSpPr>
          <p:cNvPr id="304" name="Google Shape;304;p26"/>
          <p:cNvGrpSpPr/>
          <p:nvPr/>
        </p:nvGrpSpPr>
        <p:grpSpPr>
          <a:xfrm>
            <a:off x="607298" y="4906921"/>
            <a:ext cx="3272532" cy="4612960"/>
            <a:chOff x="0" y="0"/>
            <a:chExt cx="4363376" cy="6150614"/>
          </a:xfrm>
        </p:grpSpPr>
        <p:sp>
          <p:nvSpPr>
            <p:cNvPr id="305" name="Google Shape;30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26"/>
            <p:cNvPicPr preferRelativeResize="0"/>
            <p:nvPr/>
          </p:nvPicPr>
          <p:blipFill rotWithShape="1">
            <a:blip r:embed="rId4">
              <a:alphaModFix/>
            </a:blip>
            <a:srcRect t="15670" b="15671"/>
            <a:stretch/>
          </p:blipFill>
          <p:spPr>
            <a:xfrm>
              <a:off x="411077" y="399121"/>
              <a:ext cx="3541221" cy="3642355"/>
            </a:xfrm>
            <a:prstGeom prst="rect">
              <a:avLst/>
            </a:prstGeom>
            <a:noFill/>
            <a:ln>
              <a:noFill/>
            </a:ln>
          </p:spPr>
        </p:pic>
        <p:sp>
          <p:nvSpPr>
            <p:cNvPr id="307" name="Google Shape;307;p26"/>
            <p:cNvSpPr txBox="1"/>
            <p:nvPr/>
          </p:nvSpPr>
          <p:spPr>
            <a:xfrm>
              <a:off x="561870"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08" name="Google Shape;308;p26"/>
            <p:cNvSpPr txBox="1"/>
            <p:nvPr/>
          </p:nvSpPr>
          <p:spPr>
            <a:xfrm>
              <a:off x="561870"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Cabin"/>
                  <a:ea typeface="Cabin"/>
                  <a:cs typeface="Cabin"/>
                  <a:sym typeface="Cabin"/>
                </a:rPr>
                <a:t>Title or Position</a:t>
              </a:r>
              <a:endParaRPr/>
            </a:p>
          </p:txBody>
        </p:sp>
      </p:grpSp>
      <p:grpSp>
        <p:nvGrpSpPr>
          <p:cNvPr id="309" name="Google Shape;309;p26"/>
          <p:cNvGrpSpPr/>
          <p:nvPr/>
        </p:nvGrpSpPr>
        <p:grpSpPr>
          <a:xfrm>
            <a:off x="5208537" y="4906921"/>
            <a:ext cx="3272532" cy="4612960"/>
            <a:chOff x="0" y="0"/>
            <a:chExt cx="4363376" cy="6150614"/>
          </a:xfrm>
        </p:grpSpPr>
        <p:sp>
          <p:nvSpPr>
            <p:cNvPr id="310" name="Google Shape;31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26"/>
            <p:cNvPicPr preferRelativeResize="0"/>
            <p:nvPr/>
          </p:nvPicPr>
          <p:blipFill rotWithShape="1">
            <a:blip r:embed="rId5">
              <a:alphaModFix/>
            </a:blip>
            <a:srcRect l="20352" r="16631"/>
            <a:stretch/>
          </p:blipFill>
          <p:spPr>
            <a:xfrm>
              <a:off x="456321" y="399121"/>
              <a:ext cx="3442836" cy="3642355"/>
            </a:xfrm>
            <a:prstGeom prst="rect">
              <a:avLst/>
            </a:prstGeom>
            <a:noFill/>
            <a:ln>
              <a:noFill/>
            </a:ln>
          </p:spPr>
        </p:pic>
        <p:sp>
          <p:nvSpPr>
            <p:cNvPr id="312" name="Google Shape;312;p26"/>
            <p:cNvSpPr txBox="1"/>
            <p:nvPr/>
          </p:nvSpPr>
          <p:spPr>
            <a:xfrm>
              <a:off x="557921"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3" name="Google Shape;313;p26"/>
            <p:cNvSpPr txBox="1"/>
            <p:nvPr/>
          </p:nvSpPr>
          <p:spPr>
            <a:xfrm>
              <a:off x="557921"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4" name="Google Shape;314;p26"/>
          <p:cNvGrpSpPr/>
          <p:nvPr/>
        </p:nvGrpSpPr>
        <p:grpSpPr>
          <a:xfrm>
            <a:off x="9809777" y="4896661"/>
            <a:ext cx="3272532" cy="4633482"/>
            <a:chOff x="0" y="0"/>
            <a:chExt cx="4363376" cy="6177976"/>
          </a:xfrm>
        </p:grpSpPr>
        <p:sp>
          <p:nvSpPr>
            <p:cNvPr id="315" name="Google Shape;31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rotWithShape="1">
            <a:blip r:embed="rId6">
              <a:alphaModFix/>
            </a:blip>
            <a:srcRect l="21618" t="12722" r="18384" b="44936"/>
            <a:stretch/>
          </p:blipFill>
          <p:spPr>
            <a:xfrm>
              <a:off x="479723" y="399121"/>
              <a:ext cx="3440693" cy="3642355"/>
            </a:xfrm>
            <a:prstGeom prst="rect">
              <a:avLst/>
            </a:prstGeom>
            <a:noFill/>
            <a:ln>
              <a:noFill/>
            </a:ln>
          </p:spPr>
        </p:pic>
        <p:sp>
          <p:nvSpPr>
            <p:cNvPr id="317" name="Google Shape;317;p26"/>
            <p:cNvSpPr txBox="1"/>
            <p:nvPr/>
          </p:nvSpPr>
          <p:spPr>
            <a:xfrm>
              <a:off x="584200"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8" name="Google Shape;318;p26"/>
            <p:cNvSpPr txBox="1"/>
            <p:nvPr/>
          </p:nvSpPr>
          <p:spPr>
            <a:xfrm>
              <a:off x="584200"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9" name="Google Shape;319;p26"/>
          <p:cNvGrpSpPr/>
          <p:nvPr/>
        </p:nvGrpSpPr>
        <p:grpSpPr>
          <a:xfrm>
            <a:off x="14411017" y="4896661"/>
            <a:ext cx="3272532" cy="4633482"/>
            <a:chOff x="0" y="0"/>
            <a:chExt cx="4363376" cy="6177976"/>
          </a:xfrm>
        </p:grpSpPr>
        <p:sp>
          <p:nvSpPr>
            <p:cNvPr id="320" name="Google Shape;32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26"/>
            <p:cNvPicPr preferRelativeResize="0"/>
            <p:nvPr/>
          </p:nvPicPr>
          <p:blipFill rotWithShape="1">
            <a:blip r:embed="rId7">
              <a:alphaModFix/>
            </a:blip>
            <a:srcRect l="30056" t="11263" r="20876" b="9478"/>
            <a:stretch/>
          </p:blipFill>
          <p:spPr>
            <a:xfrm>
              <a:off x="490485" y="399121"/>
              <a:ext cx="3382406" cy="3642355"/>
            </a:xfrm>
            <a:prstGeom prst="rect">
              <a:avLst/>
            </a:prstGeom>
            <a:noFill/>
            <a:ln>
              <a:noFill/>
            </a:ln>
          </p:spPr>
        </p:pic>
        <p:sp>
          <p:nvSpPr>
            <p:cNvPr id="322" name="Google Shape;322;p26"/>
            <p:cNvSpPr txBox="1"/>
            <p:nvPr/>
          </p:nvSpPr>
          <p:spPr>
            <a:xfrm>
              <a:off x="633255"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23" name="Google Shape;323;p26"/>
            <p:cNvSpPr txBox="1"/>
            <p:nvPr/>
          </p:nvSpPr>
          <p:spPr>
            <a:xfrm>
              <a:off x="633255"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animEffect transition="in" filter="fade">
                                      <p:cBhvr>
                                        <p:cTn id="10" dur="500"/>
                                        <p:tgtEl>
                                          <p:spTgt spid="3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0"/>
                                        </p:tgtEl>
                                        <p:attrNameLst>
                                          <p:attrName>style.visibility</p:attrName>
                                        </p:attrNameLst>
                                      </p:cBhvr>
                                      <p:to>
                                        <p:strVal val="visible"/>
                                      </p:to>
                                    </p:set>
                                    <p:animEffect transition="in" filter="fade">
                                      <p:cBhvr>
                                        <p:cTn id="15" dur="500"/>
                                        <p:tgtEl>
                                          <p:spTgt spid="300"/>
                                        </p:tgtEl>
                                      </p:cBhvr>
                                    </p:animEffect>
                                  </p:childTnLst>
                                </p:cTn>
                              </p:par>
                              <p:par>
                                <p:cTn id="16" presetID="10" presetClass="entr" presetSubtype="0" fill="hold" nodeType="with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par>
                                <p:cTn id="19" presetID="10" presetClass="entr" presetSubtype="0" fill="hold" nodeType="withEffect">
                                  <p:stCondLst>
                                    <p:cond delay="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500"/>
                                        <p:tgtEl>
                                          <p:spTgt spid="298"/>
                                        </p:tgtEl>
                                      </p:cBhvr>
                                    </p:animEffect>
                                  </p:childTnLst>
                                </p:cTn>
                              </p:par>
                              <p:par>
                                <p:cTn id="22" presetID="10" presetClass="entr" presetSubtype="0" fill="hold" nodeType="withEffect">
                                  <p:stCondLst>
                                    <p:cond delay="0"/>
                                  </p:stCondLst>
                                  <p:childTnLst>
                                    <p:set>
                                      <p:cBhvr>
                                        <p:cTn id="23" dur="1" fill="hold">
                                          <p:stCondLst>
                                            <p:cond delay="0"/>
                                          </p:stCondLst>
                                        </p:cTn>
                                        <p:tgtEl>
                                          <p:spTgt spid="299"/>
                                        </p:tgtEl>
                                        <p:attrNameLst>
                                          <p:attrName>style.visibility</p:attrName>
                                        </p:attrNameLst>
                                      </p:cBhvr>
                                      <p:to>
                                        <p:strVal val="visible"/>
                                      </p:to>
                                    </p:set>
                                    <p:animEffect transition="in" filter="fade">
                                      <p:cBhvr>
                                        <p:cTn id="24" dur="500"/>
                                        <p:tgtEl>
                                          <p:spTgt spid="29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4"/>
                                        </p:tgtEl>
                                        <p:attrNameLst>
                                          <p:attrName>style.visibility</p:attrName>
                                        </p:attrNameLst>
                                      </p:cBhvr>
                                      <p:to>
                                        <p:strVal val="visible"/>
                                      </p:to>
                                    </p:set>
                                    <p:animEffect transition="in" filter="fade">
                                      <p:cBhvr>
                                        <p:cTn id="29" dur="500"/>
                                        <p:tgtEl>
                                          <p:spTgt spid="30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
                                        </p:tgtEl>
                                        <p:attrNameLst>
                                          <p:attrName>style.visibility</p:attrName>
                                        </p:attrNameLst>
                                      </p:cBhvr>
                                      <p:to>
                                        <p:strVal val="visible"/>
                                      </p:to>
                                    </p:set>
                                    <p:animEffect transition="in" filter="fade">
                                      <p:cBhvr>
                                        <p:cTn id="34" dur="500"/>
                                        <p:tgtEl>
                                          <p:spTgt spid="30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4"/>
                                        </p:tgtEl>
                                        <p:attrNameLst>
                                          <p:attrName>style.visibility</p:attrName>
                                        </p:attrNameLst>
                                      </p:cBhvr>
                                      <p:to>
                                        <p:strVal val="visible"/>
                                      </p:to>
                                    </p:set>
                                    <p:animEffect transition="in" filter="fade">
                                      <p:cBhvr>
                                        <p:cTn id="39" dur="500"/>
                                        <p:tgtEl>
                                          <p:spTgt spid="3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19"/>
                                        </p:tgtEl>
                                        <p:attrNameLst>
                                          <p:attrName>style.visibility</p:attrName>
                                        </p:attrNameLst>
                                      </p:cBhvr>
                                      <p:to>
                                        <p:strVal val="visible"/>
                                      </p:to>
                                    </p:set>
                                    <p:animEffect transition="in" filter="fade">
                                      <p:cBhvr>
                                        <p:cTn id="44"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txBox="1"/>
          <p:nvPr/>
        </p:nvSpPr>
        <p:spPr>
          <a:xfrm>
            <a:off x="861792" y="2234080"/>
            <a:ext cx="4271795"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3B2F20"/>
                </a:solidFill>
                <a:latin typeface="Cabin"/>
                <a:sym typeface="Cabin"/>
              </a:rPr>
              <a:t>Number of Italian tweets.</a:t>
            </a:r>
            <a:endParaRPr dirty="0"/>
          </a:p>
        </p:txBody>
      </p:sp>
      <p:sp>
        <p:nvSpPr>
          <p:cNvPr id="382" name="Google Shape;382;p31"/>
          <p:cNvSpPr txBox="1"/>
          <p:nvPr/>
        </p:nvSpPr>
        <p:spPr>
          <a:xfrm>
            <a:off x="861793" y="5002801"/>
            <a:ext cx="4983841"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dirty="0">
                <a:solidFill>
                  <a:srgbClr val="3B2F20"/>
                </a:solidFill>
                <a:latin typeface="Cabin"/>
                <a:sym typeface="Cabin"/>
              </a:rPr>
              <a:t>Misogynous tweets and not misogynous.</a:t>
            </a:r>
            <a:endParaRPr dirty="0"/>
          </a:p>
        </p:txBody>
      </p:sp>
      <p:sp>
        <p:nvSpPr>
          <p:cNvPr id="383" name="Google Shape;383;p31"/>
          <p:cNvSpPr txBox="1"/>
          <p:nvPr/>
        </p:nvSpPr>
        <p:spPr>
          <a:xfrm>
            <a:off x="861788" y="7934702"/>
            <a:ext cx="5221750"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dirty="0">
                <a:solidFill>
                  <a:srgbClr val="3B2F20"/>
                </a:solidFill>
                <a:latin typeface="Cabin"/>
                <a:ea typeface="Cabin"/>
                <a:cs typeface="Cabin"/>
                <a:sym typeface="Cabin"/>
              </a:rPr>
              <a:t>Misogynistic and aggressive tweets and not aggressive.</a:t>
            </a:r>
            <a:endParaRPr dirty="0"/>
          </a:p>
        </p:txBody>
      </p:sp>
      <p:grpSp>
        <p:nvGrpSpPr>
          <p:cNvPr id="384" name="Google Shape;384;p31"/>
          <p:cNvGrpSpPr/>
          <p:nvPr/>
        </p:nvGrpSpPr>
        <p:grpSpPr>
          <a:xfrm>
            <a:off x="622190" y="918707"/>
            <a:ext cx="5700953" cy="115219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dirty="0">
                  <a:solidFill>
                    <a:srgbClr val="3B2F20"/>
                  </a:solidFill>
                  <a:latin typeface="Montserrat"/>
                  <a:sym typeface="Montserrat"/>
                </a:rPr>
                <a:t>1000</a:t>
              </a:r>
              <a:endParaRPr dirty="0"/>
            </a:p>
          </p:txBody>
        </p:sp>
      </p:grpSp>
      <p:grpSp>
        <p:nvGrpSpPr>
          <p:cNvPr id="387" name="Google Shape;387;p31"/>
          <p:cNvGrpSpPr/>
          <p:nvPr/>
        </p:nvGrpSpPr>
        <p:grpSpPr>
          <a:xfrm>
            <a:off x="622190" y="3573448"/>
            <a:ext cx="4657124" cy="1488027"/>
            <a:chOff x="0" y="-219075"/>
            <a:chExt cx="1226568"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219075"/>
              <a:ext cx="812800"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dirty="0">
                  <a:solidFill>
                    <a:srgbClr val="3B2F20"/>
                  </a:solidFill>
                  <a:latin typeface="Montserrat"/>
                  <a:sym typeface="Montserrat"/>
                </a:rPr>
                <a:t>500</a:t>
              </a:r>
              <a:endParaRPr dirty="0"/>
            </a:p>
          </p:txBody>
        </p:sp>
      </p:grpSp>
      <p:grpSp>
        <p:nvGrpSpPr>
          <p:cNvPr id="390" name="Google Shape;390;p31"/>
          <p:cNvGrpSpPr/>
          <p:nvPr/>
        </p:nvGrpSpPr>
        <p:grpSpPr>
          <a:xfrm>
            <a:off x="622187" y="6386250"/>
            <a:ext cx="5461351" cy="1678913"/>
            <a:chOff x="-63106" y="0"/>
            <a:chExt cx="1438381" cy="1045319"/>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3106" y="13444"/>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176		824</a:t>
              </a:r>
              <a:endParaRPr dirty="0"/>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0" y="6473002"/>
            <a:ext cx="2491075" cy="0"/>
          </a:xfrm>
          <a:prstGeom prst="straightConnector1">
            <a:avLst/>
          </a:prstGeom>
          <a:noFill/>
          <a:ln w="47625" cap="flat" cmpd="sng">
            <a:solidFill>
              <a:srgbClr val="3B2F20"/>
            </a:solidFill>
            <a:prstDash val="solid"/>
            <a:round/>
            <a:headEnd type="none" w="sm" len="sm"/>
            <a:tailEnd type="none" w="sm" len="sm"/>
          </a:ln>
        </p:spPr>
      </p:cxnSp>
      <p:sp>
        <p:nvSpPr>
          <p:cNvPr id="2" name="Google Shape;106;p14">
            <a:extLst>
              <a:ext uri="{FF2B5EF4-FFF2-40B4-BE49-F238E27FC236}">
                <a16:creationId xmlns:a16="http://schemas.microsoft.com/office/drawing/2014/main" id="{58B0954A-638F-59FA-F90C-114AE8513F93}"/>
              </a:ext>
            </a:extLst>
          </p:cNvPr>
          <p:cNvSpPr txBox="1"/>
          <p:nvPr/>
        </p:nvSpPr>
        <p:spPr>
          <a:xfrm>
            <a:off x="9714638" y="1197600"/>
            <a:ext cx="6910589" cy="12003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dirty="0">
                <a:solidFill>
                  <a:srgbClr val="3B2F20"/>
                </a:solidFill>
                <a:latin typeface="Montserrat"/>
                <a:ea typeface="Montserrat"/>
                <a:cs typeface="Montserrat"/>
                <a:sym typeface="Montserrat"/>
              </a:rPr>
              <a:t>TEST SET</a:t>
            </a:r>
            <a:endParaRPr dirty="0"/>
          </a:p>
        </p:txBody>
      </p: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pic>
        <p:nvPicPr>
          <p:cNvPr id="6" name="Immagine 5" descr="Immagine che contiene testo, schermata, Rettangolo, diagramma&#10;&#10;Descrizione generata automaticamente">
            <a:extLst>
              <a:ext uri="{FF2B5EF4-FFF2-40B4-BE49-F238E27FC236}">
                <a16:creationId xmlns:a16="http://schemas.microsoft.com/office/drawing/2014/main" id="{A5B3284E-774A-C501-DB77-E833B2296F87}"/>
              </a:ext>
            </a:extLst>
          </p:cNvPr>
          <p:cNvPicPr>
            <a:picLocks noChangeAspect="1"/>
          </p:cNvPicPr>
          <p:nvPr/>
        </p:nvPicPr>
        <p:blipFill>
          <a:blip r:embed="rId3"/>
          <a:stretch>
            <a:fillRect/>
          </a:stretch>
        </p:blipFill>
        <p:spPr>
          <a:xfrm>
            <a:off x="8892410" y="3166330"/>
            <a:ext cx="8262506" cy="5520470"/>
          </a:xfrm>
          <a:prstGeom prst="rect">
            <a:avLst/>
          </a:prstGeom>
        </p:spPr>
      </p:pic>
      <p:pic>
        <p:nvPicPr>
          <p:cNvPr id="7" name="Immagine 6" descr="Immagine che contiene testo, schermata, Rettangolo, design&#10;&#10;Descrizione generata automaticamente">
            <a:extLst>
              <a:ext uri="{FF2B5EF4-FFF2-40B4-BE49-F238E27FC236}">
                <a16:creationId xmlns:a16="http://schemas.microsoft.com/office/drawing/2014/main" id="{1578D738-5CFE-E29B-4F5B-C15CC90C9D55}"/>
              </a:ext>
            </a:extLst>
          </p:cNvPr>
          <p:cNvPicPr>
            <a:picLocks noChangeAspect="1"/>
          </p:cNvPicPr>
          <p:nvPr/>
        </p:nvPicPr>
        <p:blipFill>
          <a:blip r:embed="rId4"/>
          <a:stretch>
            <a:fillRect/>
          </a:stretch>
        </p:blipFill>
        <p:spPr>
          <a:xfrm>
            <a:off x="8892410" y="3172546"/>
            <a:ext cx="8253202" cy="5514254"/>
          </a:xfrm>
          <a:prstGeom prst="rect">
            <a:avLst/>
          </a:prstGeom>
        </p:spPr>
      </p:pic>
    </p:spTree>
    <p:extLst>
      <p:ext uri="{BB962C8B-B14F-4D97-AF65-F5344CB8AC3E}">
        <p14:creationId xmlns:p14="http://schemas.microsoft.com/office/powerpoint/2010/main" val="42556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4"/>
                                        </p:tgtEl>
                                        <p:attrNameLst>
                                          <p:attrName>style.visibility</p:attrName>
                                        </p:attrNameLst>
                                      </p:cBhvr>
                                      <p:to>
                                        <p:strVal val="visible"/>
                                      </p:to>
                                    </p:set>
                                    <p:animEffect transition="in" filter="fade">
                                      <p:cBhvr>
                                        <p:cTn id="10" dur="500"/>
                                        <p:tgtEl>
                                          <p:spTgt spid="3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5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animEffect transition="in" filter="fade">
                                      <p:cBhvr>
                                        <p:cTn id="23" dur="500"/>
                                        <p:tgtEl>
                                          <p:spTgt spid="390"/>
                                        </p:tgtEl>
                                      </p:cBhvr>
                                    </p:animEffect>
                                  </p:childTnLst>
                                </p:cTn>
                              </p:par>
                              <p:par>
                                <p:cTn id="24" presetID="10" presetClass="entr" presetSubtype="0" fill="hold" nodeType="withEffect">
                                  <p:stCondLst>
                                    <p:cond delay="0"/>
                                  </p:stCondLst>
                                  <p:childTnLst>
                                    <p:set>
                                      <p:cBhvr>
                                        <p:cTn id="25" dur="1" fill="hold">
                                          <p:stCondLst>
                                            <p:cond delay="0"/>
                                          </p:stCondLst>
                                        </p:cTn>
                                        <p:tgtEl>
                                          <p:spTgt spid="383"/>
                                        </p:tgtEl>
                                        <p:attrNameLst>
                                          <p:attrName>style.visibility</p:attrName>
                                        </p:attrNameLst>
                                      </p:cBhvr>
                                      <p:to>
                                        <p:strVal val="visible"/>
                                      </p:to>
                                    </p:set>
                                    <p:animEffect transition="in" filter="fade">
                                      <p:cBhvr>
                                        <p:cTn id="26" dur="500"/>
                                        <p:tgtEl>
                                          <p:spTgt spid="3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5"/>
                                        </p:tgtEl>
                                        <p:attrNameLst>
                                          <p:attrName>style.visibility</p:attrName>
                                        </p:attrNameLst>
                                      </p:cBhvr>
                                      <p:to>
                                        <p:strVal val="visible"/>
                                      </p:to>
                                    </p:set>
                                    <p:animEffect transition="in" filter="fade">
                                      <p:cBhvr>
                                        <p:cTn id="31" dur="500"/>
                                        <p:tgtEl>
                                          <p:spTgt spid="395"/>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43"/>
        <p:cNvGrpSpPr/>
        <p:nvPr/>
      </p:nvGrpSpPr>
      <p:grpSpPr>
        <a:xfrm>
          <a:off x="0" y="0"/>
          <a:ext cx="0" cy="0"/>
          <a:chOff x="0" y="0"/>
          <a:chExt cx="0" cy="0"/>
        </a:xfrm>
      </p:grpSpPr>
      <p:pic>
        <p:nvPicPr>
          <p:cNvPr id="344" name="Google Shape;344;p28"/>
          <p:cNvPicPr preferRelativeResize="0"/>
          <p:nvPr/>
        </p:nvPicPr>
        <p:blipFill rotWithShape="1">
          <a:blip r:embed="rId3">
            <a:alphaModFix/>
          </a:blip>
          <a:srcRect t="22213" b="22213"/>
          <a:stretch/>
        </p:blipFill>
        <p:spPr>
          <a:xfrm>
            <a:off x="8511226" y="0"/>
            <a:ext cx="8748074" cy="7292340"/>
          </a:xfrm>
          <a:prstGeom prst="rect">
            <a:avLst/>
          </a:prstGeom>
          <a:noFill/>
          <a:ln>
            <a:noFill/>
          </a:ln>
        </p:spPr>
      </p:pic>
      <p:sp>
        <p:nvSpPr>
          <p:cNvPr id="345" name="Google Shape;345;p28"/>
          <p:cNvSpPr/>
          <p:nvPr/>
        </p:nvSpPr>
        <p:spPr>
          <a:xfrm>
            <a:off x="1028700" y="0"/>
            <a:ext cx="8511226" cy="10287000"/>
          </a:xfrm>
          <a:custGeom>
            <a:avLst/>
            <a:gdLst/>
            <a:ahLst/>
            <a:cxnLst/>
            <a:rect l="l" t="t" r="r" b="b"/>
            <a:pathLst>
              <a:path w="5224567" h="6314616" extrusionOk="0">
                <a:moveTo>
                  <a:pt x="0" y="0"/>
                </a:moveTo>
                <a:lnTo>
                  <a:pt x="5224567" y="0"/>
                </a:lnTo>
                <a:lnTo>
                  <a:pt x="5224567" y="6314616"/>
                </a:lnTo>
                <a:lnTo>
                  <a:pt x="0" y="6314616"/>
                </a:lnTo>
                <a:close/>
              </a:path>
            </a:pathLst>
          </a:custGeom>
          <a:solidFill>
            <a:srgbClr val="CFC4B2"/>
          </a:solidFill>
          <a:ln>
            <a:noFill/>
          </a:ln>
        </p:spPr>
      </p:sp>
      <p:sp>
        <p:nvSpPr>
          <p:cNvPr id="346" name="Google Shape;346;p28"/>
          <p:cNvSpPr txBox="1"/>
          <p:nvPr/>
        </p:nvSpPr>
        <p:spPr>
          <a:xfrm>
            <a:off x="10026478" y="8115041"/>
            <a:ext cx="7232822"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sp>
        <p:nvSpPr>
          <p:cNvPr id="347" name="Google Shape;347;p28"/>
          <p:cNvSpPr txBox="1"/>
          <p:nvPr/>
        </p:nvSpPr>
        <p:spPr>
          <a:xfrm rot="-5400000">
            <a:off x="-1641667" y="4247530"/>
            <a:ext cx="9108785"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BIG TOPIC OR IDEA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5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4"/>
                                        </p:tgtEl>
                                        <p:attrNameLst>
                                          <p:attrName>style.visibility</p:attrName>
                                        </p:attrNameLst>
                                      </p:cBhvr>
                                      <p:to>
                                        <p:strVal val="visible"/>
                                      </p:to>
                                    </p:set>
                                    <p:animEffect transition="in" filter="fade">
                                      <p:cBhvr>
                                        <p:cTn id="12" dur="500"/>
                                        <p:tgtEl>
                                          <p:spTgt spid="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6">
                                            <p:txEl>
                                              <p:pRg st="0" end="0"/>
                                            </p:txEl>
                                          </p:spTgt>
                                        </p:tgtEl>
                                        <p:attrNameLst>
                                          <p:attrName>style.visibility</p:attrName>
                                        </p:attrNameLst>
                                      </p:cBhvr>
                                      <p:to>
                                        <p:strVal val="visible"/>
                                      </p:to>
                                    </p:set>
                                    <p:animEffect transition="in" filter="fade">
                                      <p:cBhvr>
                                        <p:cTn id="17" dur="500"/>
                                        <p:tgtEl>
                                          <p:spTgt spid="3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53" name="Google Shape;353;p29"/>
          <p:cNvPicPr preferRelativeResize="0"/>
          <p:nvPr/>
        </p:nvPicPr>
        <p:blipFill rotWithShape="1">
          <a:blip r:embed="rId4">
            <a:alphaModFix/>
          </a:blip>
          <a:srcRect t="43602" b="23248"/>
          <a:stretch/>
        </p:blipFill>
        <p:spPr>
          <a:xfrm>
            <a:off x="1868982" y="0"/>
            <a:ext cx="14632126" cy="6466921"/>
          </a:xfrm>
          <a:prstGeom prst="rect">
            <a:avLst/>
          </a:prstGeom>
          <a:noFill/>
          <a:ln>
            <a:noFill/>
          </a:ln>
        </p:spPr>
      </p:pic>
      <p:sp>
        <p:nvSpPr>
          <p:cNvPr id="354" name="Google Shape;354;p29"/>
          <p:cNvSpPr txBox="1"/>
          <p:nvPr/>
        </p:nvSpPr>
        <p:spPr>
          <a:xfrm>
            <a:off x="4044552" y="6710085"/>
            <a:ext cx="10198896"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TOPIC OR IDEA</a:t>
            </a:r>
            <a:endParaRPr/>
          </a:p>
        </p:txBody>
      </p:sp>
      <p:cxnSp>
        <p:nvCxnSpPr>
          <p:cNvPr id="355" name="Google Shape;355;p29"/>
          <p:cNvCxnSpPr/>
          <p:nvPr/>
        </p:nvCxnSpPr>
        <p:spPr>
          <a:xfrm rot="-5400000">
            <a:off x="9627711" y="5119687"/>
            <a:ext cx="13794419" cy="0"/>
          </a:xfrm>
          <a:prstGeom prst="straightConnector1">
            <a:avLst/>
          </a:prstGeom>
          <a:noFill/>
          <a:ln w="47625" cap="flat" cmpd="sng">
            <a:solidFill>
              <a:srgbClr val="3B2F20"/>
            </a:solidFill>
            <a:prstDash val="solid"/>
            <a:round/>
            <a:headEnd type="none" w="sm" len="sm"/>
            <a:tailEnd type="none" w="sm" len="sm"/>
          </a:ln>
        </p:spPr>
      </p:cxnSp>
      <p:cxnSp>
        <p:nvCxnSpPr>
          <p:cNvPr id="356" name="Google Shape;356;p29"/>
          <p:cNvCxnSpPr/>
          <p:nvPr/>
        </p:nvCxnSpPr>
        <p:spPr>
          <a:xfrm rot="-5400000">
            <a:off x="-5052040" y="5119688"/>
            <a:ext cx="13794419" cy="0"/>
          </a:xfrm>
          <a:prstGeom prst="straightConnector1">
            <a:avLst/>
          </a:prstGeom>
          <a:noFill/>
          <a:ln w="47625" cap="flat" cmpd="sng">
            <a:solidFill>
              <a:srgbClr val="3B2F20"/>
            </a:solidFill>
            <a:prstDash val="solid"/>
            <a:round/>
            <a:headEnd type="none" w="sm" len="sm"/>
            <a:tailEnd type="none" w="sm" len="sm"/>
          </a:ln>
        </p:spPr>
      </p:cxnSp>
      <p:pic>
        <p:nvPicPr>
          <p:cNvPr id="357" name="Google Shape;357;p29"/>
          <p:cNvPicPr preferRelativeResize="0"/>
          <p:nvPr/>
        </p:nvPicPr>
        <p:blipFill rotWithShape="1">
          <a:blip r:embed="rId5">
            <a:alphaModFix/>
          </a:blip>
          <a:srcRect/>
          <a:stretch/>
        </p:blipFill>
        <p:spPr>
          <a:xfrm>
            <a:off x="8451236" y="8685963"/>
            <a:ext cx="1467617" cy="1601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fade">
                                      <p:cBhvr>
                                        <p:cTn id="10" dur="500"/>
                                        <p:tgtEl>
                                          <p:spTgt spid="356"/>
                                        </p:tgtEl>
                                      </p:cBhvr>
                                    </p:animEffect>
                                  </p:childTnLst>
                                </p:cTn>
                              </p:par>
                              <p:par>
                                <p:cTn id="11" presetID="10" presetClass="entr" presetSubtype="0" fill="hold" nodeType="withEffect">
                                  <p:stCondLst>
                                    <p:cond delay="0"/>
                                  </p:stCondLst>
                                  <p:childTnLst>
                                    <p:set>
                                      <p:cBhvr>
                                        <p:cTn id="12" dur="1" fill="hold">
                                          <p:stCondLst>
                                            <p:cond delay="0"/>
                                          </p:stCondLst>
                                        </p:cTn>
                                        <p:tgtEl>
                                          <p:spTgt spid="355"/>
                                        </p:tgtEl>
                                        <p:attrNameLst>
                                          <p:attrName>style.visibility</p:attrName>
                                        </p:attrNameLst>
                                      </p:cBhvr>
                                      <p:to>
                                        <p:strVal val="visible"/>
                                      </p:to>
                                    </p:set>
                                    <p:animEffect transition="in" filter="fade">
                                      <p:cBhvr>
                                        <p:cTn id="13" dur="500"/>
                                        <p:tgtEl>
                                          <p:spTgt spid="3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7"/>
                                        </p:tgtEl>
                                        <p:attrNameLst>
                                          <p:attrName>style.visibility</p:attrName>
                                        </p:attrNameLst>
                                      </p:cBhvr>
                                      <p:to>
                                        <p:strVal val="visible"/>
                                      </p:to>
                                    </p:set>
                                    <p:animEffect transition="in" filter="fade">
                                      <p:cBhvr>
                                        <p:cTn id="18"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0"/>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63" name="Google Shape;363;p30"/>
          <p:cNvGrpSpPr/>
          <p:nvPr/>
        </p:nvGrpSpPr>
        <p:grpSpPr>
          <a:xfrm>
            <a:off x="800103" y="-612003"/>
            <a:ext cx="4130221" cy="7221833"/>
            <a:chOff x="0" y="-38100"/>
            <a:chExt cx="812800" cy="1421209"/>
          </a:xfrm>
        </p:grpSpPr>
        <p:sp>
          <p:nvSpPr>
            <p:cNvPr id="364" name="Google Shape;364;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5" name="Google Shape;365;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13195754" y="3358868"/>
            <a:ext cx="4130221" cy="7221833"/>
            <a:chOff x="0" y="-38100"/>
            <a:chExt cx="812800" cy="1421209"/>
          </a:xfrm>
        </p:grpSpPr>
        <p:sp>
          <p:nvSpPr>
            <p:cNvPr id="367" name="Google Shape;367;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8" name="Google Shape;36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69" name="Google Shape;369;p30"/>
          <p:cNvPicPr preferRelativeResize="0"/>
          <p:nvPr/>
        </p:nvPicPr>
        <p:blipFill rotWithShape="1">
          <a:blip r:embed="rId4">
            <a:alphaModFix/>
          </a:blip>
          <a:srcRect l="29423" r="37112"/>
          <a:stretch/>
        </p:blipFill>
        <p:spPr>
          <a:xfrm>
            <a:off x="962025" y="-1280890"/>
            <a:ext cx="3937571" cy="7849186"/>
          </a:xfrm>
          <a:prstGeom prst="rect">
            <a:avLst/>
          </a:prstGeom>
          <a:noFill/>
          <a:ln>
            <a:noFill/>
          </a:ln>
        </p:spPr>
      </p:pic>
      <p:pic>
        <p:nvPicPr>
          <p:cNvPr id="370" name="Google Shape;370;p30"/>
          <p:cNvPicPr preferRelativeResize="0"/>
          <p:nvPr/>
        </p:nvPicPr>
        <p:blipFill rotWithShape="1">
          <a:blip r:embed="rId5">
            <a:alphaModFix/>
          </a:blip>
          <a:srcRect l="26338" t="17294" r="11426"/>
          <a:stretch/>
        </p:blipFill>
        <p:spPr>
          <a:xfrm>
            <a:off x="13843451" y="3858624"/>
            <a:ext cx="3937571" cy="7849186"/>
          </a:xfrm>
          <a:prstGeom prst="rect">
            <a:avLst/>
          </a:prstGeom>
          <a:noFill/>
          <a:ln>
            <a:noFill/>
          </a:ln>
        </p:spPr>
      </p:pic>
      <p:sp>
        <p:nvSpPr>
          <p:cNvPr id="371" name="Google Shape;371;p30"/>
          <p:cNvSpPr txBox="1"/>
          <p:nvPr/>
        </p:nvSpPr>
        <p:spPr>
          <a:xfrm>
            <a:off x="5414835" y="6034896"/>
            <a:ext cx="7296407" cy="533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72" name="Google Shape;372;p30"/>
          <p:cNvGrpSpPr/>
          <p:nvPr/>
        </p:nvGrpSpPr>
        <p:grpSpPr>
          <a:xfrm>
            <a:off x="5312870" y="2882163"/>
            <a:ext cx="7662255" cy="4062562"/>
            <a:chOff x="0" y="-257175"/>
            <a:chExt cx="2018043" cy="1069975"/>
          </a:xfrm>
        </p:grpSpPr>
        <p:sp>
          <p:nvSpPr>
            <p:cNvPr id="373" name="Google Shape;373;p30"/>
            <p:cNvSpPr/>
            <p:nvPr/>
          </p:nvSpPr>
          <p:spPr>
            <a:xfrm>
              <a:off x="0" y="0"/>
              <a:ext cx="2018043" cy="575683"/>
            </a:xfrm>
            <a:custGeom>
              <a:avLst/>
              <a:gdLst/>
              <a:ahLst/>
              <a:cxnLst/>
              <a:rect l="l" t="t" r="r" b="b"/>
              <a:pathLst>
                <a:path w="2018043" h="575683" extrusionOk="0">
                  <a:moveTo>
                    <a:pt x="0" y="0"/>
                  </a:moveTo>
                  <a:lnTo>
                    <a:pt x="2018043" y="0"/>
                  </a:lnTo>
                  <a:lnTo>
                    <a:pt x="2018043" y="575683"/>
                  </a:lnTo>
                  <a:lnTo>
                    <a:pt x="0" y="575683"/>
                  </a:lnTo>
                  <a:close/>
                </a:path>
              </a:pathLst>
            </a:custGeom>
            <a:solidFill>
              <a:srgbClr val="000000">
                <a:alpha val="0"/>
              </a:srgbClr>
            </a:solidFill>
            <a:ln>
              <a:noFill/>
            </a:ln>
          </p:spPr>
        </p:sp>
        <p:sp>
          <p:nvSpPr>
            <p:cNvPr id="374" name="Google Shape;374;p30"/>
            <p:cNvSpPr txBox="1"/>
            <p:nvPr/>
          </p:nvSpPr>
          <p:spPr>
            <a:xfrm>
              <a:off x="0" y="-257175"/>
              <a:ext cx="1956303" cy="10699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123,456,789</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500"/>
                                        <p:tgtEl>
                                          <p:spTgt spid="3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animEffect transition="in" filter="fade">
                                      <p:cBhvr>
                                        <p:cTn id="17" dur="500"/>
                                        <p:tgtEl>
                                          <p:spTgt spid="371"/>
                                        </p:tgtEl>
                                      </p:cBhvr>
                                    </p:animEffect>
                                  </p:childTnLst>
                                </p:cTn>
                              </p:par>
                              <p:par>
                                <p:cTn id="18" presetID="10" presetClass="entr" presetSubtype="0" fill="hold" nodeType="withEffect">
                                  <p:stCondLst>
                                    <p:cond delay="0"/>
                                  </p:stCondLst>
                                  <p:childTnLst>
                                    <p:set>
                                      <p:cBhvr>
                                        <p:cTn id="19" dur="1" fill="hold">
                                          <p:stCondLst>
                                            <p:cond delay="0"/>
                                          </p:stCondLst>
                                        </p:cTn>
                                        <p:tgtEl>
                                          <p:spTgt spid="372"/>
                                        </p:tgtEl>
                                        <p:attrNameLst>
                                          <p:attrName>style.visibility</p:attrName>
                                        </p:attrNameLst>
                                      </p:cBhvr>
                                      <p:to>
                                        <p:strVal val="visible"/>
                                      </p:to>
                                    </p:set>
                                    <p:animEffect transition="in" filter="fade">
                                      <p:cBhvr>
                                        <p:cTn id="20"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alphaModFix/>
          </a:blip>
          <a:srcRect l="706" r="705"/>
          <a:stretch/>
        </p:blipFill>
        <p:spPr>
          <a:xfrm>
            <a:off x="11422273" y="1028700"/>
            <a:ext cx="5634254" cy="8572500"/>
          </a:xfrm>
          <a:prstGeom prst="rect">
            <a:avLst/>
          </a:prstGeom>
          <a:noFill/>
          <a:ln>
            <a:noFill/>
          </a:ln>
        </p:spPr>
      </p:pic>
      <p:cxnSp>
        <p:nvCxnSpPr>
          <p:cNvPr id="417" name="Google Shape;417;p33"/>
          <p:cNvCxnSpPr/>
          <p:nvPr/>
        </p:nvCxnSpPr>
        <p:spPr>
          <a:xfrm rot="-5400000">
            <a:off x="7836460" y="9413642"/>
            <a:ext cx="8836495" cy="0"/>
          </a:xfrm>
          <a:prstGeom prst="straightConnector1">
            <a:avLst/>
          </a:prstGeom>
          <a:noFill/>
          <a:ln w="47625" cap="flat" cmpd="sng">
            <a:solidFill>
              <a:srgbClr val="3B2F20"/>
            </a:solidFill>
            <a:prstDash val="solid"/>
            <a:round/>
            <a:headEnd type="none" w="sm" len="sm"/>
            <a:tailEnd type="none" w="sm" len="sm"/>
          </a:ln>
        </p:spPr>
      </p:cxnSp>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CREDITS</a:t>
            </a:r>
            <a:endParaRPr/>
          </a:p>
        </p:txBody>
      </p:sp>
      <p:sp>
        <p:nvSpPr>
          <p:cNvPr id="420" name="Google Shape;420;p33"/>
          <p:cNvSpPr txBox="1"/>
          <p:nvPr/>
        </p:nvSpPr>
        <p:spPr>
          <a:xfrm>
            <a:off x="1028700" y="4005634"/>
            <a:ext cx="9101722"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This presentation template is free for everyone to use thanks to the following:</a:t>
            </a:r>
            <a:endParaRPr/>
          </a:p>
        </p:txBody>
      </p:sp>
      <p:sp>
        <p:nvSpPr>
          <p:cNvPr id="421" name="Google Shape;421;p33"/>
          <p:cNvSpPr txBox="1"/>
          <p:nvPr/>
        </p:nvSpPr>
        <p:spPr>
          <a:xfrm>
            <a:off x="1028700" y="5901794"/>
            <a:ext cx="9101722" cy="85090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SlidesCarnival for the presentation template</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Pexels for the photos</a:t>
            </a:r>
            <a:endParaRPr/>
          </a:p>
        </p:txBody>
      </p:sp>
      <p:sp>
        <p:nvSpPr>
          <p:cNvPr id="422" name="Google Shape;422;p33"/>
          <p:cNvSpPr txBox="1"/>
          <p:nvPr/>
        </p:nvSpPr>
        <p:spPr>
          <a:xfrm>
            <a:off x="1028700" y="8713554"/>
            <a:ext cx="9101722" cy="723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7"/>
                                        </p:tgtEl>
                                        <p:attrNameLst>
                                          <p:attrName>style.visibility</p:attrName>
                                        </p:attrNameLst>
                                      </p:cBhvr>
                                      <p:to>
                                        <p:strVal val="visible"/>
                                      </p:to>
                                    </p:set>
                                    <p:animEffect transition="in" filter="fade">
                                      <p:cBhvr>
                                        <p:cTn id="15" dur="500"/>
                                        <p:tgtEl>
                                          <p:spTgt spid="4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0"/>
                                        </p:tgtEl>
                                        <p:attrNameLst>
                                          <p:attrName>style.visibility</p:attrName>
                                        </p:attrNameLst>
                                      </p:cBhvr>
                                      <p:to>
                                        <p:strVal val="visible"/>
                                      </p:to>
                                    </p:set>
                                    <p:animEffect transition="in" filter="fade">
                                      <p:cBhvr>
                                        <p:cTn id="20" dur="500"/>
                                        <p:tgtEl>
                                          <p:spTgt spid="420"/>
                                        </p:tgtEl>
                                      </p:cBhvr>
                                    </p:animEffect>
                                  </p:childTnLst>
                                </p:cTn>
                              </p:par>
                              <p:par>
                                <p:cTn id="21" presetID="10" presetClass="entr" presetSubtype="0" fill="hold" nodeType="withEffect">
                                  <p:stCondLst>
                                    <p:cond delay="0"/>
                                  </p:stCondLst>
                                  <p:childTnLst>
                                    <p:set>
                                      <p:cBhvr>
                                        <p:cTn id="22" dur="1" fill="hold">
                                          <p:stCondLst>
                                            <p:cond delay="0"/>
                                          </p:stCondLst>
                                        </p:cTn>
                                        <p:tgtEl>
                                          <p:spTgt spid="421"/>
                                        </p:tgtEl>
                                        <p:attrNameLst>
                                          <p:attrName>style.visibility</p:attrName>
                                        </p:attrNameLst>
                                      </p:cBhvr>
                                      <p:to>
                                        <p:strVal val="visible"/>
                                      </p:to>
                                    </p:set>
                                    <p:animEffect transition="in" filter="fade">
                                      <p:cBhvr>
                                        <p:cTn id="23" dur="500"/>
                                        <p:tgtEl>
                                          <p:spTgt spid="4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2"/>
                                        </p:tgtEl>
                                        <p:attrNameLst>
                                          <p:attrName>style.visibility</p:attrName>
                                        </p:attrNameLst>
                                      </p:cBhvr>
                                      <p:to>
                                        <p:strVal val="visible"/>
                                      </p:to>
                                    </p:set>
                                    <p:animEffect transition="in" filter="fade">
                                      <p:cBhvr>
                                        <p:cTn id="28" dur="500"/>
                                        <p:tgtEl>
                                          <p:spTgt spid="422"/>
                                        </p:tgtEl>
                                      </p:cBhvr>
                                    </p:animEffect>
                                  </p:childTnLst>
                                </p:cTn>
                              </p:par>
                              <p:par>
                                <p:cTn id="29" presetID="10" presetClass="entr" presetSubtype="0" fill="hold" nodeType="withEffect">
                                  <p:stCondLst>
                                    <p:cond delay="0"/>
                                  </p:stCondLst>
                                  <p:childTnLst>
                                    <p:set>
                                      <p:cBhvr>
                                        <p:cTn id="30" dur="1" fill="hold">
                                          <p:stCondLst>
                                            <p:cond delay="0"/>
                                          </p:stCondLst>
                                        </p:cTn>
                                        <p:tgtEl>
                                          <p:spTgt spid="418"/>
                                        </p:tgtEl>
                                        <p:attrNameLst>
                                          <p:attrName>style.visibility</p:attrName>
                                        </p:attrNameLst>
                                      </p:cBhvr>
                                      <p:to>
                                        <p:strVal val="visible"/>
                                      </p:to>
                                    </p:set>
                                    <p:animEffect transition="in" filter="fade">
                                      <p:cBhvr>
                                        <p:cTn id="31"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34"/>
          <p:cNvGrpSpPr/>
          <p:nvPr/>
        </p:nvGrpSpPr>
        <p:grpSpPr>
          <a:xfrm>
            <a:off x="25990" y="-176731"/>
            <a:ext cx="6751239"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34"/>
          <p:cNvGrpSpPr/>
          <p:nvPr/>
        </p:nvGrpSpPr>
        <p:grpSpPr>
          <a:xfrm>
            <a:off x="774970" y="2580267"/>
            <a:ext cx="4670799" cy="4837123"/>
            <a:chOff x="0" y="-38100"/>
            <a:chExt cx="821642" cy="850900"/>
          </a:xfrm>
        </p:grpSpPr>
        <p:sp>
          <p:nvSpPr>
            <p:cNvPr id="431" name="Google Shape;431;p34"/>
            <p:cNvSpPr/>
            <p:nvPr/>
          </p:nvSpPr>
          <p:spPr>
            <a:xfrm>
              <a:off x="0" y="0"/>
              <a:ext cx="821642" cy="812800"/>
            </a:xfrm>
            <a:custGeom>
              <a:avLst/>
              <a:gdLst/>
              <a:ahLst/>
              <a:cxnLst/>
              <a:rect l="l" t="t" r="r" b="b"/>
              <a:pathLst>
                <a:path w="821642" h="812800" extrusionOk="0">
                  <a:moveTo>
                    <a:pt x="0" y="0"/>
                  </a:moveTo>
                  <a:lnTo>
                    <a:pt x="821642" y="0"/>
                  </a:lnTo>
                  <a:lnTo>
                    <a:pt x="821642" y="812800"/>
                  </a:lnTo>
                  <a:lnTo>
                    <a:pt x="0" y="812800"/>
                  </a:lnTo>
                  <a:close/>
                </a:path>
              </a:pathLst>
            </a:custGeom>
            <a:solidFill>
              <a:srgbClr val="000000">
                <a:alpha val="0"/>
              </a:srgbClr>
            </a:solidFill>
            <a:ln w="47625" cap="flat" cmpd="sng">
              <a:solidFill>
                <a:srgbClr val="3B2F20"/>
              </a:solidFill>
              <a:prstDash val="solid"/>
              <a:round/>
              <a:headEnd type="none" w="sm" len="sm"/>
              <a:tailEnd type="none" w="sm" len="sm"/>
            </a:ln>
          </p:spPr>
        </p:sp>
        <p:sp>
          <p:nvSpPr>
            <p:cNvPr id="432" name="Google Shape;432;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3" name="Google Shape;433;p34"/>
          <p:cNvPicPr preferRelativeResize="0"/>
          <p:nvPr/>
        </p:nvPicPr>
        <p:blipFill rotWithShape="1">
          <a:blip r:embed="rId3">
            <a:alphaModFix/>
          </a:blip>
          <a:srcRect t="2279" b="31177"/>
          <a:stretch/>
        </p:blipFill>
        <p:spPr>
          <a:xfrm>
            <a:off x="1028700" y="3003858"/>
            <a:ext cx="4166780" cy="4166780"/>
          </a:xfrm>
          <a:prstGeom prst="rect">
            <a:avLst/>
          </a:prstGeom>
          <a:noFill/>
          <a:ln>
            <a:noFill/>
          </a:ln>
        </p:spPr>
      </p:pic>
      <p:cxnSp>
        <p:nvCxnSpPr>
          <p:cNvPr id="434" name="Google Shape;434;p34"/>
          <p:cNvCxnSpPr/>
          <p:nvPr/>
        </p:nvCxnSpPr>
        <p:spPr>
          <a:xfrm rot="10800000">
            <a:off x="7327788" y="4953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7327788" y="818482"/>
            <a:ext cx="1001659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Misogyny Detection</a:t>
            </a:r>
            <a:endParaRPr dirty="0"/>
          </a:p>
        </p:txBody>
      </p:sp>
      <p:sp>
        <p:nvSpPr>
          <p:cNvPr id="436" name="Google Shape;436;p34"/>
          <p:cNvSpPr txBox="1"/>
          <p:nvPr/>
        </p:nvSpPr>
        <p:spPr>
          <a:xfrm>
            <a:off x="7889763" y="4285901"/>
            <a:ext cx="8372482" cy="11639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0" i="0" u="none" strike="noStrike" cap="none">
                <a:solidFill>
                  <a:srgbClr val="3B2F20"/>
                </a:solidFill>
                <a:latin typeface="Cabin"/>
                <a:ea typeface="Cabin"/>
                <a:cs typeface="Cabin"/>
                <a:sym typeface="Cabin"/>
              </a:rPr>
              <a:t>This presentation template uses the following free fonts:</a:t>
            </a:r>
            <a:endParaRPr/>
          </a:p>
        </p:txBody>
      </p:sp>
      <p:sp>
        <p:nvSpPr>
          <p:cNvPr id="437" name="Google Shape;437;p34"/>
          <p:cNvSpPr txBox="1"/>
          <p:nvPr/>
        </p:nvSpPr>
        <p:spPr>
          <a:xfrm>
            <a:off x="7889763" y="5881588"/>
            <a:ext cx="9746518" cy="128905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Titles:</a:t>
            </a:r>
            <a:r>
              <a:rPr lang="en-US" sz="2499" b="0" i="0" u="none" strike="noStrike" cap="none">
                <a:solidFill>
                  <a:srgbClr val="3B2F20"/>
                </a:solidFill>
                <a:latin typeface="Cabin"/>
                <a:ea typeface="Cabin"/>
                <a:cs typeface="Cabin"/>
                <a:sym typeface="Cabin"/>
              </a:rPr>
              <a:t> Montserrat</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Headers:</a:t>
            </a:r>
            <a:r>
              <a:rPr lang="en-US" sz="2499" b="0" i="0" u="none" strike="noStrike" cap="none">
                <a:solidFill>
                  <a:srgbClr val="3B2F20"/>
                </a:solidFill>
                <a:latin typeface="Cabin"/>
                <a:ea typeface="Cabin"/>
                <a:cs typeface="Cabin"/>
                <a:sym typeface="Cabin"/>
              </a:rPr>
              <a:t> Cabin Regular</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1" i="0" u="none" strike="noStrike" cap="none">
                <a:solidFill>
                  <a:srgbClr val="3B2F20"/>
                </a:solidFill>
                <a:latin typeface="Cabin"/>
                <a:ea typeface="Cabin"/>
                <a:cs typeface="Cabin"/>
                <a:sym typeface="Cabin"/>
              </a:rPr>
              <a:t>Body Copy</a:t>
            </a:r>
            <a:r>
              <a:rPr lang="en-US" sz="2500" b="0" i="0" u="none" strike="noStrike" cap="none">
                <a:solidFill>
                  <a:srgbClr val="3B2F20"/>
                </a:solidFill>
                <a:latin typeface="Cabin"/>
                <a:ea typeface="Cabin"/>
                <a:cs typeface="Cabin"/>
                <a:sym typeface="Cabin"/>
              </a:rPr>
              <a:t>: Cabin Regular</a:t>
            </a:r>
            <a:endParaRPr/>
          </a:p>
        </p:txBody>
      </p:sp>
      <p:sp>
        <p:nvSpPr>
          <p:cNvPr id="438" name="Google Shape;438;p34"/>
          <p:cNvSpPr txBox="1"/>
          <p:nvPr/>
        </p:nvSpPr>
        <p:spPr>
          <a:xfrm>
            <a:off x="7889763" y="7639370"/>
            <a:ext cx="10016591"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You can find these fonts online too. </a:t>
            </a:r>
            <a:endParaRPr/>
          </a:p>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Happy designing! </a:t>
            </a:r>
            <a:endParaRPr/>
          </a:p>
        </p:txBody>
      </p:sp>
    </p:spTree>
    <p:extLst>
      <p:ext uri="{BB962C8B-B14F-4D97-AF65-F5344CB8AC3E}">
        <p14:creationId xmlns:p14="http://schemas.microsoft.com/office/powerpoint/2010/main" val="260778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5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fade">
                                      <p:cBhvr>
                                        <p:cTn id="15" dur="500"/>
                                        <p:tgtEl>
                                          <p:spTgt spid="4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7"/>
                                        </p:tgtEl>
                                        <p:attrNameLst>
                                          <p:attrName>style.visibility</p:attrName>
                                        </p:attrNameLst>
                                      </p:cBhvr>
                                      <p:to>
                                        <p:strVal val="visible"/>
                                      </p:to>
                                    </p:set>
                                    <p:animEffect transition="in" filter="fade">
                                      <p:cBhvr>
                                        <p:cTn id="20" dur="500"/>
                                        <p:tgtEl>
                                          <p:spTgt spid="4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0"/>
                                        </p:tgtEl>
                                        <p:attrNameLst>
                                          <p:attrName>style.visibility</p:attrName>
                                        </p:attrNameLst>
                                      </p:cBhvr>
                                      <p:to>
                                        <p:strVal val="visible"/>
                                      </p:to>
                                    </p:set>
                                    <p:animEffect transition="in" filter="fade">
                                      <p:cBhvr>
                                        <p:cTn id="30"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35"/>
          <p:cNvPicPr preferRelativeResize="0"/>
          <p:nvPr/>
        </p:nvPicPr>
        <p:blipFill rotWithShape="1">
          <a:blip r:embed="rId3">
            <a:alphaModFix/>
          </a:blip>
          <a:srcRect t="11749" b="3874"/>
          <a:stretch/>
        </p:blipFill>
        <p:spPr>
          <a:xfrm>
            <a:off x="0" y="0"/>
            <a:ext cx="18288000" cy="10287000"/>
          </a:xfrm>
          <a:prstGeom prst="rect">
            <a:avLst/>
          </a:prstGeom>
          <a:noFill/>
          <a:ln>
            <a:noFill/>
          </a:ln>
        </p:spPr>
      </p:pic>
      <p:grpSp>
        <p:nvGrpSpPr>
          <p:cNvPr id="444" name="Google Shape;444;p35"/>
          <p:cNvGrpSpPr/>
          <p:nvPr/>
        </p:nvGrpSpPr>
        <p:grpSpPr>
          <a:xfrm>
            <a:off x="0" y="6528465"/>
            <a:ext cx="18287996" cy="3758535"/>
            <a:chOff x="0" y="-38100"/>
            <a:chExt cx="4816592" cy="989902"/>
          </a:xfrm>
        </p:grpSpPr>
        <p:sp>
          <p:nvSpPr>
            <p:cNvPr id="445" name="Google Shape;445;p35"/>
            <p:cNvSpPr/>
            <p:nvPr/>
          </p:nvSpPr>
          <p:spPr>
            <a:xfrm>
              <a:off x="0" y="0"/>
              <a:ext cx="4816592" cy="951802"/>
            </a:xfrm>
            <a:custGeom>
              <a:avLst/>
              <a:gdLst/>
              <a:ahLst/>
              <a:cxnLst/>
              <a:rect l="l" t="t" r="r" b="b"/>
              <a:pathLst>
                <a:path w="4816592" h="951802" extrusionOk="0">
                  <a:moveTo>
                    <a:pt x="0" y="0"/>
                  </a:moveTo>
                  <a:lnTo>
                    <a:pt x="4816592" y="0"/>
                  </a:lnTo>
                  <a:lnTo>
                    <a:pt x="4816592" y="951802"/>
                  </a:lnTo>
                  <a:lnTo>
                    <a:pt x="0" y="951802"/>
                  </a:lnTo>
                  <a:close/>
                </a:path>
              </a:pathLst>
            </a:custGeom>
            <a:solidFill>
              <a:srgbClr val="B29E84"/>
            </a:solidFill>
            <a:ln>
              <a:noFill/>
            </a:ln>
          </p:spPr>
        </p:sp>
        <p:sp>
          <p:nvSpPr>
            <p:cNvPr id="446" name="Google Shape;446;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7" name="Google Shape;447;p35"/>
          <p:cNvSpPr/>
          <p:nvPr/>
        </p:nvSpPr>
        <p:spPr>
          <a:xfrm>
            <a:off x="1029489" y="7305277"/>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319165" y="7286489"/>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9606606" y="729287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13895164" y="7280301"/>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35"/>
          <p:cNvCxnSpPr/>
          <p:nvPr/>
        </p:nvCxnSpPr>
        <p:spPr>
          <a:xfrm rot="-15056">
            <a:off x="1382295" y="7448878"/>
            <a:ext cx="3936102" cy="0"/>
          </a:xfrm>
          <a:prstGeom prst="straightConnector1">
            <a:avLst/>
          </a:prstGeom>
          <a:noFill/>
          <a:ln w="47625" cap="flat" cmpd="sng">
            <a:solidFill>
              <a:srgbClr val="FFFEF5"/>
            </a:solidFill>
            <a:prstDash val="solid"/>
            <a:round/>
            <a:headEnd type="none" w="sm" len="sm"/>
            <a:tailEnd type="none" w="sm" len="sm"/>
          </a:ln>
        </p:spPr>
      </p:cxnSp>
      <p:cxnSp>
        <p:nvCxnSpPr>
          <p:cNvPr id="452" name="Google Shape;452;p35"/>
          <p:cNvCxnSpPr/>
          <p:nvPr/>
        </p:nvCxnSpPr>
        <p:spPr>
          <a:xfrm rot="5122">
            <a:off x="5671990" y="7442679"/>
            <a:ext cx="3933830" cy="0"/>
          </a:xfrm>
          <a:prstGeom prst="straightConnector1">
            <a:avLst/>
          </a:prstGeom>
          <a:noFill/>
          <a:ln w="47625" cap="flat" cmpd="sng">
            <a:solidFill>
              <a:srgbClr val="FFFEF5"/>
            </a:solidFill>
            <a:prstDash val="solid"/>
            <a:round/>
            <a:headEnd type="none" w="sm" len="sm"/>
            <a:tailEnd type="none" w="sm" len="sm"/>
          </a:ln>
        </p:spPr>
      </p:cxnSp>
      <p:cxnSp>
        <p:nvCxnSpPr>
          <p:cNvPr id="453" name="Google Shape;453;p35"/>
          <p:cNvCxnSpPr/>
          <p:nvPr/>
        </p:nvCxnSpPr>
        <p:spPr>
          <a:xfrm rot="-10081">
            <a:off x="9959423" y="7439585"/>
            <a:ext cx="3934961" cy="0"/>
          </a:xfrm>
          <a:prstGeom prst="straightConnector1">
            <a:avLst/>
          </a:prstGeom>
          <a:noFill/>
          <a:ln w="47625" cap="flat" cmpd="sng">
            <a:solidFill>
              <a:srgbClr val="FFFEF5"/>
            </a:solidFill>
            <a:prstDash val="solid"/>
            <a:round/>
            <a:headEnd type="none" w="sm" len="sm"/>
            <a:tailEnd type="none" w="sm" len="sm"/>
          </a:ln>
        </p:spPr>
      </p:cxnSp>
      <p:cxnSp>
        <p:nvCxnSpPr>
          <p:cNvPr id="454" name="Google Shape;454;p35"/>
          <p:cNvCxnSpPr/>
          <p:nvPr/>
        </p:nvCxnSpPr>
        <p:spPr>
          <a:xfrm>
            <a:off x="14247991" y="7433296"/>
            <a:ext cx="3011309" cy="0"/>
          </a:xfrm>
          <a:prstGeom prst="straightConnector1">
            <a:avLst/>
          </a:prstGeom>
          <a:noFill/>
          <a:ln w="47625" cap="flat" cmpd="sng">
            <a:solidFill>
              <a:srgbClr val="FFFEF5"/>
            </a:solidFill>
            <a:prstDash val="solid"/>
            <a:round/>
            <a:headEnd type="none" w="sm" len="sm"/>
            <a:tailEnd type="none" w="sm" len="sm"/>
          </a:ln>
        </p:spPr>
      </p:cxnSp>
      <p:sp>
        <p:nvSpPr>
          <p:cNvPr id="455" name="Google Shape;455;p35"/>
          <p:cNvSpPr txBox="1"/>
          <p:nvPr/>
        </p:nvSpPr>
        <p:spPr>
          <a:xfrm>
            <a:off x="364836" y="591951"/>
            <a:ext cx="14548138"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TIMELINE PAGE</a:t>
            </a:r>
            <a:endParaRPr/>
          </a:p>
        </p:txBody>
      </p:sp>
      <p:sp>
        <p:nvSpPr>
          <p:cNvPr id="456" name="Google Shape;456;p35"/>
          <p:cNvSpPr txBox="1"/>
          <p:nvPr/>
        </p:nvSpPr>
        <p:spPr>
          <a:xfrm>
            <a:off x="1028700"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7" name="Google Shape;457;p35"/>
          <p:cNvSpPr txBox="1"/>
          <p:nvPr/>
        </p:nvSpPr>
        <p:spPr>
          <a:xfrm>
            <a:off x="1028700"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58" name="Google Shape;458;p35"/>
          <p:cNvSpPr txBox="1"/>
          <p:nvPr/>
        </p:nvSpPr>
        <p:spPr>
          <a:xfrm>
            <a:off x="5317258"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9" name="Google Shape;459;p35"/>
          <p:cNvSpPr txBox="1"/>
          <p:nvPr/>
        </p:nvSpPr>
        <p:spPr>
          <a:xfrm>
            <a:off x="5318482"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0" name="Google Shape;460;p35"/>
          <p:cNvSpPr txBox="1"/>
          <p:nvPr/>
        </p:nvSpPr>
        <p:spPr>
          <a:xfrm>
            <a:off x="13894375"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1" name="Google Shape;461;p35"/>
          <p:cNvSpPr txBox="1"/>
          <p:nvPr/>
        </p:nvSpPr>
        <p:spPr>
          <a:xfrm>
            <a:off x="13894667"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2" name="Google Shape;462;p35"/>
          <p:cNvSpPr txBox="1"/>
          <p:nvPr/>
        </p:nvSpPr>
        <p:spPr>
          <a:xfrm>
            <a:off x="9605817"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3" name="Google Shape;463;p35"/>
          <p:cNvSpPr txBox="1"/>
          <p:nvPr/>
        </p:nvSpPr>
        <p:spPr>
          <a:xfrm>
            <a:off x="9605817" y="9210675"/>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cxnSp>
        <p:nvCxnSpPr>
          <p:cNvPr id="464" name="Google Shape;464;p35"/>
          <p:cNvCxnSpPr/>
          <p:nvPr/>
        </p:nvCxnSpPr>
        <p:spPr>
          <a:xfrm>
            <a:off x="-24623" y="2335026"/>
            <a:ext cx="9984056" cy="0"/>
          </a:xfrm>
          <a:prstGeom prst="straightConnector1">
            <a:avLst/>
          </a:prstGeom>
          <a:noFill/>
          <a:ln w="47625" cap="flat" cmpd="sng">
            <a:solidFill>
              <a:srgbClr val="3B2F20"/>
            </a:solidFill>
            <a:prstDash val="solid"/>
            <a:round/>
            <a:headEnd type="none" w="sm" len="sm"/>
            <a:tailEnd type="none" w="sm" len="sm"/>
          </a:ln>
        </p:spPr>
      </p:cxnSp>
      <p:cxnSp>
        <p:nvCxnSpPr>
          <p:cNvPr id="465" name="Google Shape;465;p35"/>
          <p:cNvCxnSpPr/>
          <p:nvPr/>
        </p:nvCxnSpPr>
        <p:spPr>
          <a:xfrm rot="5399999">
            <a:off x="11954761" y="-1581747"/>
            <a:ext cx="987949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500"/>
                                        <p:tgtEl>
                                          <p:spTgt spid="455"/>
                                        </p:tgtEl>
                                      </p:cBhvr>
                                    </p:animEffect>
                                  </p:childTnLst>
                                </p:cTn>
                              </p:par>
                              <p:par>
                                <p:cTn id="8" presetID="10" presetClass="entr" presetSubtype="0"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Effect transition="in" filter="fade">
                                      <p:cBhvr>
                                        <p:cTn id="10" dur="500"/>
                                        <p:tgtEl>
                                          <p:spTgt spid="4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animEffect transition="in" filter="fade">
                                      <p:cBhvr>
                                        <p:cTn id="15" dur="500"/>
                                        <p:tgtEl>
                                          <p:spTgt spid="451"/>
                                        </p:tgtEl>
                                      </p:cBhvr>
                                    </p:animEffect>
                                  </p:childTnLst>
                                </p:cTn>
                              </p:par>
                              <p:par>
                                <p:cTn id="16" presetID="10" presetClass="entr" presetSubtype="0" fill="hold" nodeType="with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fade">
                                      <p:cBhvr>
                                        <p:cTn id="18" dur="500"/>
                                        <p:tgtEl>
                                          <p:spTgt spid="452"/>
                                        </p:tgtEl>
                                      </p:cBhvr>
                                    </p:animEffect>
                                  </p:childTnLst>
                                </p:cTn>
                              </p:par>
                              <p:par>
                                <p:cTn id="19" presetID="10" presetClass="entr" presetSubtype="0" fill="hold" nodeType="withEffect">
                                  <p:stCondLst>
                                    <p:cond delay="0"/>
                                  </p:stCondLst>
                                  <p:childTnLst>
                                    <p:set>
                                      <p:cBhvr>
                                        <p:cTn id="20" dur="1" fill="hold">
                                          <p:stCondLst>
                                            <p:cond delay="0"/>
                                          </p:stCondLst>
                                        </p:cTn>
                                        <p:tgtEl>
                                          <p:spTgt spid="453"/>
                                        </p:tgtEl>
                                        <p:attrNameLst>
                                          <p:attrName>style.visibility</p:attrName>
                                        </p:attrNameLst>
                                      </p:cBhvr>
                                      <p:to>
                                        <p:strVal val="visible"/>
                                      </p:to>
                                    </p:set>
                                    <p:animEffect transition="in" filter="fade">
                                      <p:cBhvr>
                                        <p:cTn id="21" dur="500"/>
                                        <p:tgtEl>
                                          <p:spTgt spid="453"/>
                                        </p:tgtEl>
                                      </p:cBhvr>
                                    </p:animEffect>
                                  </p:childTnLst>
                                </p:cTn>
                              </p:par>
                              <p:par>
                                <p:cTn id="22" presetID="10" presetClass="entr" presetSubtype="0" fill="hold" nodeType="withEffect">
                                  <p:stCondLst>
                                    <p:cond delay="0"/>
                                  </p:stCondLst>
                                  <p:childTnLst>
                                    <p:set>
                                      <p:cBhvr>
                                        <p:cTn id="23" dur="1" fill="hold">
                                          <p:stCondLst>
                                            <p:cond delay="0"/>
                                          </p:stCondLst>
                                        </p:cTn>
                                        <p:tgtEl>
                                          <p:spTgt spid="454"/>
                                        </p:tgtEl>
                                        <p:attrNameLst>
                                          <p:attrName>style.visibility</p:attrName>
                                        </p:attrNameLst>
                                      </p:cBhvr>
                                      <p:to>
                                        <p:strVal val="visible"/>
                                      </p:to>
                                    </p:set>
                                    <p:animEffect transition="in" filter="fade">
                                      <p:cBhvr>
                                        <p:cTn id="24" dur="500"/>
                                        <p:tgtEl>
                                          <p:spTgt spid="454"/>
                                        </p:tgtEl>
                                      </p:cBhvr>
                                    </p:animEffect>
                                  </p:childTnLst>
                                </p:cTn>
                              </p:par>
                              <p:par>
                                <p:cTn id="25" presetID="10" presetClass="entr" presetSubtype="0" fill="hold" nodeType="withEffect">
                                  <p:stCondLst>
                                    <p:cond delay="0"/>
                                  </p:stCondLst>
                                  <p:childTnLst>
                                    <p:set>
                                      <p:cBhvr>
                                        <p:cTn id="26" dur="1" fill="hold">
                                          <p:stCondLst>
                                            <p:cond delay="0"/>
                                          </p:stCondLst>
                                        </p:cTn>
                                        <p:tgtEl>
                                          <p:spTgt spid="456"/>
                                        </p:tgtEl>
                                        <p:attrNameLst>
                                          <p:attrName>style.visibility</p:attrName>
                                        </p:attrNameLst>
                                      </p:cBhvr>
                                      <p:to>
                                        <p:strVal val="visible"/>
                                      </p:to>
                                    </p:set>
                                    <p:animEffect transition="in" filter="fade">
                                      <p:cBhvr>
                                        <p:cTn id="27" dur="500"/>
                                        <p:tgtEl>
                                          <p:spTgt spid="456"/>
                                        </p:tgtEl>
                                      </p:cBhvr>
                                    </p:animEffect>
                                  </p:childTnLst>
                                </p:cTn>
                              </p:par>
                              <p:par>
                                <p:cTn id="28" presetID="10" presetClass="entr" presetSubtype="0" fill="hold" nodeType="withEffect">
                                  <p:stCondLst>
                                    <p:cond delay="0"/>
                                  </p:stCondLst>
                                  <p:childTnLst>
                                    <p:set>
                                      <p:cBhvr>
                                        <p:cTn id="29" dur="1" fill="hold">
                                          <p:stCondLst>
                                            <p:cond delay="0"/>
                                          </p:stCondLst>
                                        </p:cTn>
                                        <p:tgtEl>
                                          <p:spTgt spid="457"/>
                                        </p:tgtEl>
                                        <p:attrNameLst>
                                          <p:attrName>style.visibility</p:attrName>
                                        </p:attrNameLst>
                                      </p:cBhvr>
                                      <p:to>
                                        <p:strVal val="visible"/>
                                      </p:to>
                                    </p:set>
                                    <p:animEffect transition="in" filter="fade">
                                      <p:cBhvr>
                                        <p:cTn id="30" dur="500"/>
                                        <p:tgtEl>
                                          <p:spTgt spid="457"/>
                                        </p:tgtEl>
                                      </p:cBhvr>
                                    </p:animEffect>
                                  </p:childTnLst>
                                </p:cTn>
                              </p:par>
                              <p:par>
                                <p:cTn id="31" presetID="10" presetClass="entr" presetSubtype="0" fill="hold" nodeType="withEffect">
                                  <p:stCondLst>
                                    <p:cond delay="0"/>
                                  </p:stCondLst>
                                  <p:childTnLst>
                                    <p:set>
                                      <p:cBhvr>
                                        <p:cTn id="32" dur="1" fill="hold">
                                          <p:stCondLst>
                                            <p:cond delay="0"/>
                                          </p:stCondLst>
                                        </p:cTn>
                                        <p:tgtEl>
                                          <p:spTgt spid="458"/>
                                        </p:tgtEl>
                                        <p:attrNameLst>
                                          <p:attrName>style.visibility</p:attrName>
                                        </p:attrNameLst>
                                      </p:cBhvr>
                                      <p:to>
                                        <p:strVal val="visible"/>
                                      </p:to>
                                    </p:set>
                                    <p:animEffect transition="in" filter="fade">
                                      <p:cBhvr>
                                        <p:cTn id="33" dur="500"/>
                                        <p:tgtEl>
                                          <p:spTgt spid="458"/>
                                        </p:tgtEl>
                                      </p:cBhvr>
                                    </p:animEffect>
                                  </p:childTnLst>
                                </p:cTn>
                              </p:par>
                              <p:par>
                                <p:cTn id="34" presetID="10" presetClass="entr" presetSubtype="0" fill="hold" nodeType="withEffect">
                                  <p:stCondLst>
                                    <p:cond delay="0"/>
                                  </p:stCondLst>
                                  <p:childTnLst>
                                    <p:set>
                                      <p:cBhvr>
                                        <p:cTn id="35" dur="1" fill="hold">
                                          <p:stCondLst>
                                            <p:cond delay="0"/>
                                          </p:stCondLst>
                                        </p:cTn>
                                        <p:tgtEl>
                                          <p:spTgt spid="459"/>
                                        </p:tgtEl>
                                        <p:attrNameLst>
                                          <p:attrName>style.visibility</p:attrName>
                                        </p:attrNameLst>
                                      </p:cBhvr>
                                      <p:to>
                                        <p:strVal val="visible"/>
                                      </p:to>
                                    </p:set>
                                    <p:animEffect transition="in" filter="fade">
                                      <p:cBhvr>
                                        <p:cTn id="36" dur="500"/>
                                        <p:tgtEl>
                                          <p:spTgt spid="459"/>
                                        </p:tgtEl>
                                      </p:cBhvr>
                                    </p:animEffect>
                                  </p:childTnLst>
                                </p:cTn>
                              </p:par>
                              <p:par>
                                <p:cTn id="37" presetID="10" presetClass="entr" presetSubtype="0" fill="hold" nodeType="withEffect">
                                  <p:stCondLst>
                                    <p:cond delay="0"/>
                                  </p:stCondLst>
                                  <p:childTnLst>
                                    <p:set>
                                      <p:cBhvr>
                                        <p:cTn id="38" dur="1" fill="hold">
                                          <p:stCondLst>
                                            <p:cond delay="0"/>
                                          </p:stCondLst>
                                        </p:cTn>
                                        <p:tgtEl>
                                          <p:spTgt spid="460"/>
                                        </p:tgtEl>
                                        <p:attrNameLst>
                                          <p:attrName>style.visibility</p:attrName>
                                        </p:attrNameLst>
                                      </p:cBhvr>
                                      <p:to>
                                        <p:strVal val="visible"/>
                                      </p:to>
                                    </p:set>
                                    <p:animEffect transition="in" filter="fade">
                                      <p:cBhvr>
                                        <p:cTn id="39" dur="500"/>
                                        <p:tgtEl>
                                          <p:spTgt spid="460"/>
                                        </p:tgtEl>
                                      </p:cBhvr>
                                    </p:animEffect>
                                  </p:childTnLst>
                                </p:cTn>
                              </p:par>
                              <p:par>
                                <p:cTn id="40" presetID="10" presetClass="entr" presetSubtype="0" fill="hold" nodeType="withEffect">
                                  <p:stCondLst>
                                    <p:cond delay="0"/>
                                  </p:stCondLst>
                                  <p:childTnLst>
                                    <p:set>
                                      <p:cBhvr>
                                        <p:cTn id="41" dur="1" fill="hold">
                                          <p:stCondLst>
                                            <p:cond delay="0"/>
                                          </p:stCondLst>
                                        </p:cTn>
                                        <p:tgtEl>
                                          <p:spTgt spid="461"/>
                                        </p:tgtEl>
                                        <p:attrNameLst>
                                          <p:attrName>style.visibility</p:attrName>
                                        </p:attrNameLst>
                                      </p:cBhvr>
                                      <p:to>
                                        <p:strVal val="visible"/>
                                      </p:to>
                                    </p:set>
                                    <p:animEffect transition="in" filter="fade">
                                      <p:cBhvr>
                                        <p:cTn id="42" dur="500"/>
                                        <p:tgtEl>
                                          <p:spTgt spid="461"/>
                                        </p:tgtEl>
                                      </p:cBhvr>
                                    </p:animEffect>
                                  </p:childTnLst>
                                </p:cTn>
                              </p:par>
                              <p:par>
                                <p:cTn id="43" presetID="10" presetClass="entr" presetSubtype="0" fill="hold" nodeType="withEffect">
                                  <p:stCondLst>
                                    <p:cond delay="0"/>
                                  </p:stCondLst>
                                  <p:childTnLst>
                                    <p:set>
                                      <p:cBhvr>
                                        <p:cTn id="44" dur="1" fill="hold">
                                          <p:stCondLst>
                                            <p:cond delay="0"/>
                                          </p:stCondLst>
                                        </p:cTn>
                                        <p:tgtEl>
                                          <p:spTgt spid="462"/>
                                        </p:tgtEl>
                                        <p:attrNameLst>
                                          <p:attrName>style.visibility</p:attrName>
                                        </p:attrNameLst>
                                      </p:cBhvr>
                                      <p:to>
                                        <p:strVal val="visible"/>
                                      </p:to>
                                    </p:set>
                                    <p:animEffect transition="in" filter="fade">
                                      <p:cBhvr>
                                        <p:cTn id="45" dur="500"/>
                                        <p:tgtEl>
                                          <p:spTgt spid="462"/>
                                        </p:tgtEl>
                                      </p:cBhvr>
                                    </p:animEffect>
                                  </p:childTnLst>
                                </p:cTn>
                              </p:par>
                              <p:par>
                                <p:cTn id="46" presetID="10" presetClass="entr" presetSubtype="0" fill="hold" nodeType="withEffect">
                                  <p:stCondLst>
                                    <p:cond delay="0"/>
                                  </p:stCondLst>
                                  <p:childTnLst>
                                    <p:set>
                                      <p:cBhvr>
                                        <p:cTn id="47" dur="1" fill="hold">
                                          <p:stCondLst>
                                            <p:cond delay="0"/>
                                          </p:stCondLst>
                                        </p:cTn>
                                        <p:tgtEl>
                                          <p:spTgt spid="463"/>
                                        </p:tgtEl>
                                        <p:attrNameLst>
                                          <p:attrName>style.visibility</p:attrName>
                                        </p:attrNameLst>
                                      </p:cBhvr>
                                      <p:to>
                                        <p:strVal val="visible"/>
                                      </p:to>
                                    </p:set>
                                    <p:animEffect transition="in" filter="fade">
                                      <p:cBhvr>
                                        <p:cTn id="48" dur="5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36"/>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71" name="Google Shape;471;p36"/>
          <p:cNvGrpSpPr/>
          <p:nvPr/>
        </p:nvGrpSpPr>
        <p:grpSpPr>
          <a:xfrm>
            <a:off x="-1193837" y="-154104"/>
            <a:ext cx="19481833" cy="11156913"/>
            <a:chOff x="0" y="-205472"/>
            <a:chExt cx="25975778" cy="14875884"/>
          </a:xfrm>
        </p:grpSpPr>
        <p:grpSp>
          <p:nvGrpSpPr>
            <p:cNvPr id="472" name="Google Shape;472;p36"/>
            <p:cNvGrpSpPr/>
            <p:nvPr/>
          </p:nvGrpSpPr>
          <p:grpSpPr>
            <a:xfrm>
              <a:off x="0" y="10081528"/>
              <a:ext cx="25975778" cy="4588884"/>
              <a:chOff x="0" y="-38100"/>
              <a:chExt cx="4816592" cy="850900"/>
            </a:xfrm>
          </p:grpSpPr>
          <p:sp>
            <p:nvSpPr>
              <p:cNvPr id="473" name="Google Shape;473;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74" name="Google Shape;474;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36"/>
            <p:cNvGrpSpPr/>
            <p:nvPr/>
          </p:nvGrpSpPr>
          <p:grpSpPr>
            <a:xfrm>
              <a:off x="0" y="6652528"/>
              <a:ext cx="25975778" cy="4588884"/>
              <a:chOff x="0" y="-38100"/>
              <a:chExt cx="4816592" cy="850900"/>
            </a:xfrm>
          </p:grpSpPr>
          <p:sp>
            <p:nvSpPr>
              <p:cNvPr id="476" name="Google Shape;476;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77" name="Google Shape;477;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6"/>
            <p:cNvGrpSpPr/>
            <p:nvPr/>
          </p:nvGrpSpPr>
          <p:grpSpPr>
            <a:xfrm>
              <a:off x="0" y="3223528"/>
              <a:ext cx="25975778" cy="4588884"/>
              <a:chOff x="0" y="-38100"/>
              <a:chExt cx="4816592" cy="850900"/>
            </a:xfrm>
          </p:grpSpPr>
          <p:sp>
            <p:nvSpPr>
              <p:cNvPr id="479" name="Google Shape;479;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80" name="Google Shape;480;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36"/>
            <p:cNvGrpSpPr/>
            <p:nvPr/>
          </p:nvGrpSpPr>
          <p:grpSpPr>
            <a:xfrm>
              <a:off x="0" y="-205472"/>
              <a:ext cx="25975778" cy="4588884"/>
              <a:chOff x="0" y="-38100"/>
              <a:chExt cx="4816592" cy="850900"/>
            </a:xfrm>
          </p:grpSpPr>
          <p:sp>
            <p:nvSpPr>
              <p:cNvPr id="482" name="Google Shape;482;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83" name="Google Shape;48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4" name="Google Shape;484;p36"/>
          <p:cNvGrpSpPr/>
          <p:nvPr/>
        </p:nvGrpSpPr>
        <p:grpSpPr>
          <a:xfrm>
            <a:off x="2607204" y="273958"/>
            <a:ext cx="14705863" cy="2057400"/>
            <a:chOff x="0" y="95250"/>
            <a:chExt cx="19607817" cy="2743200"/>
          </a:xfrm>
        </p:grpSpPr>
        <p:sp>
          <p:nvSpPr>
            <p:cNvPr id="485" name="Google Shape;485;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S</a:t>
              </a:r>
              <a:endParaRPr/>
            </a:p>
          </p:txBody>
        </p:sp>
        <p:sp>
          <p:nvSpPr>
            <p:cNvPr id="486" name="Google Shape;486;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STRENGTHS</a:t>
              </a:r>
              <a:endParaRPr/>
            </a:p>
          </p:txBody>
        </p:sp>
        <p:sp>
          <p:nvSpPr>
            <p:cNvPr id="487" name="Google Shape;487;p36"/>
            <p:cNvSpPr txBox="1"/>
            <p:nvPr/>
          </p:nvSpPr>
          <p:spPr>
            <a:xfrm>
              <a:off x="5076389" y="270467"/>
              <a:ext cx="14531428" cy="2263183"/>
            </a:xfrm>
            <a:prstGeom prst="rect">
              <a:avLst/>
            </a:prstGeom>
            <a:noFill/>
            <a:ln>
              <a:noFill/>
            </a:ln>
          </p:spPr>
          <p:txBody>
            <a:bodyPr spcFirstLastPara="1" wrap="square" lIns="0" tIns="0" rIns="0" bIns="0" anchor="t" anchorCtr="0">
              <a:spAutoFit/>
            </a:bodyPr>
            <a:lstStyle/>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 doing well?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sets you apart?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good qualities?</a:t>
              </a:r>
              <a:endParaRPr/>
            </a:p>
          </p:txBody>
        </p:sp>
      </p:grpSp>
      <p:grpSp>
        <p:nvGrpSpPr>
          <p:cNvPr id="488" name="Google Shape;488;p36"/>
          <p:cNvGrpSpPr/>
          <p:nvPr/>
        </p:nvGrpSpPr>
        <p:grpSpPr>
          <a:xfrm>
            <a:off x="3112335" y="2822969"/>
            <a:ext cx="12063329" cy="2057400"/>
            <a:chOff x="0" y="95250"/>
            <a:chExt cx="16084439" cy="2743200"/>
          </a:xfrm>
        </p:grpSpPr>
        <p:sp>
          <p:nvSpPr>
            <p:cNvPr id="489" name="Google Shape;489;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W</a:t>
              </a:r>
              <a:endParaRPr/>
            </a:p>
          </p:txBody>
        </p:sp>
        <p:sp>
          <p:nvSpPr>
            <p:cNvPr id="490" name="Google Shape;490;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WEAKNESSES</a:t>
              </a:r>
              <a:endParaRPr/>
            </a:p>
          </p:txBody>
        </p:sp>
        <p:sp>
          <p:nvSpPr>
            <p:cNvPr id="491" name="Google Shape;491;p36"/>
            <p:cNvSpPr txBox="1"/>
            <p:nvPr/>
          </p:nvSpPr>
          <p:spPr>
            <a:xfrm>
              <a:off x="0" y="270467"/>
              <a:ext cx="10974612" cy="22631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Where do you need to improve?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Are resources adequate?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do others do better than you?</a:t>
              </a:r>
              <a:endParaRPr/>
            </a:p>
          </p:txBody>
        </p:sp>
      </p:grpSp>
      <p:grpSp>
        <p:nvGrpSpPr>
          <p:cNvPr id="492" name="Google Shape;492;p36"/>
          <p:cNvGrpSpPr/>
          <p:nvPr/>
        </p:nvGrpSpPr>
        <p:grpSpPr>
          <a:xfrm>
            <a:off x="2721278" y="5370907"/>
            <a:ext cx="11651607" cy="2057400"/>
            <a:chOff x="0" y="95250"/>
            <a:chExt cx="15535477" cy="2743200"/>
          </a:xfrm>
        </p:grpSpPr>
        <p:sp>
          <p:nvSpPr>
            <p:cNvPr id="493" name="Google Shape;493;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O</a:t>
              </a:r>
              <a:endParaRPr/>
            </a:p>
          </p:txBody>
        </p:sp>
        <p:sp>
          <p:nvSpPr>
            <p:cNvPr id="494" name="Google Shape;494;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OPPORTUNITIES</a:t>
              </a:r>
              <a:endParaRPr/>
            </a:p>
          </p:txBody>
        </p:sp>
        <p:sp>
          <p:nvSpPr>
            <p:cNvPr id="495" name="Google Shape;495;p36"/>
            <p:cNvSpPr txBox="1"/>
            <p:nvPr/>
          </p:nvSpPr>
          <p:spPr>
            <a:xfrm>
              <a:off x="5076389" y="270467"/>
              <a:ext cx="10459088" cy="2263183"/>
            </a:xfrm>
            <a:prstGeom prst="rect">
              <a:avLst/>
            </a:prstGeom>
            <a:noFill/>
            <a:ln>
              <a:noFill/>
            </a:ln>
          </p:spPr>
          <p:txBody>
            <a:bodyPr spcFirstLastPara="1" wrap="square" lIns="0" tIns="0" rIns="0" bIns="0" anchor="t" anchorCtr="0">
              <a:spAutoFit/>
            </a:bodyPr>
            <a:lstStyle/>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goals?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Are demands shifting?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How can it be improved?</a:t>
              </a:r>
              <a:endParaRPr/>
            </a:p>
          </p:txBody>
        </p:sp>
      </p:grpSp>
      <p:grpSp>
        <p:nvGrpSpPr>
          <p:cNvPr id="496" name="Google Shape;496;p36"/>
          <p:cNvGrpSpPr/>
          <p:nvPr/>
        </p:nvGrpSpPr>
        <p:grpSpPr>
          <a:xfrm>
            <a:off x="2721278" y="7918844"/>
            <a:ext cx="12063329" cy="2057400"/>
            <a:chOff x="0" y="95250"/>
            <a:chExt cx="16084439" cy="2743200"/>
          </a:xfrm>
        </p:grpSpPr>
        <p:sp>
          <p:nvSpPr>
            <p:cNvPr id="497" name="Google Shape;497;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T</a:t>
              </a:r>
              <a:endParaRPr/>
            </a:p>
          </p:txBody>
        </p:sp>
        <p:sp>
          <p:nvSpPr>
            <p:cNvPr id="498" name="Google Shape;498;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THREATS</a:t>
              </a:r>
              <a:endParaRPr/>
            </a:p>
          </p:txBody>
        </p:sp>
        <p:sp>
          <p:nvSpPr>
            <p:cNvPr id="499" name="Google Shape;499;p36"/>
            <p:cNvSpPr txBox="1"/>
            <p:nvPr/>
          </p:nvSpPr>
          <p:spPr>
            <a:xfrm>
              <a:off x="0" y="249419"/>
              <a:ext cx="10974612" cy="14757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the blockers you're facing?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factors outside of your control?</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gtEl>
                                        <p:attrNameLst>
                                          <p:attrName>style.visibility</p:attrName>
                                        </p:attrNameLst>
                                      </p:cBhvr>
                                      <p:to>
                                        <p:strVal val="visible"/>
                                      </p:to>
                                    </p:set>
                                    <p:animEffect transition="in" filter="fade">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500"/>
                                        <p:tgtEl>
                                          <p:spTgt spid="4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
                                        </p:tgtEl>
                                        <p:attrNameLst>
                                          <p:attrName>style.visibility</p:attrName>
                                        </p:attrNameLst>
                                      </p:cBhvr>
                                      <p:to>
                                        <p:strVal val="visible"/>
                                      </p:to>
                                    </p:set>
                                    <p:animEffect transition="in" filter="fade">
                                      <p:cBhvr>
                                        <p:cTn id="22"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37"/>
          <p:cNvGrpSpPr/>
          <p:nvPr/>
        </p:nvGrpSpPr>
        <p:grpSpPr>
          <a:xfrm>
            <a:off x="417612" y="1183419"/>
            <a:ext cx="8308777" cy="8440579"/>
            <a:chOff x="0" y="-47625"/>
            <a:chExt cx="11078369" cy="11254105"/>
          </a:xfrm>
        </p:grpSpPr>
        <p:sp>
          <p:nvSpPr>
            <p:cNvPr id="508" name="Google Shape;508;p37"/>
            <p:cNvSpPr txBox="1"/>
            <p:nvPr/>
          </p:nvSpPr>
          <p:spPr>
            <a:xfrm>
              <a:off x="1228407" y="10681335"/>
              <a:ext cx="1029018"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1</a:t>
              </a:r>
              <a:endParaRPr/>
            </a:p>
          </p:txBody>
        </p:sp>
        <p:sp>
          <p:nvSpPr>
            <p:cNvPr id="509" name="Google Shape;509;p37"/>
            <p:cNvSpPr txBox="1"/>
            <p:nvPr/>
          </p:nvSpPr>
          <p:spPr>
            <a:xfrm>
              <a:off x="3284141" y="10681335"/>
              <a:ext cx="1109504"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2</a:t>
              </a:r>
              <a:endParaRPr/>
            </a:p>
          </p:txBody>
        </p:sp>
        <p:sp>
          <p:nvSpPr>
            <p:cNvPr id="510" name="Google Shape;510;p37"/>
            <p:cNvSpPr txBox="1"/>
            <p:nvPr/>
          </p:nvSpPr>
          <p:spPr>
            <a:xfrm>
              <a:off x="5376624"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3</a:t>
              </a:r>
              <a:endParaRPr/>
            </a:p>
          </p:txBody>
        </p:sp>
        <p:sp>
          <p:nvSpPr>
            <p:cNvPr id="511" name="Google Shape;511;p37"/>
            <p:cNvSpPr txBox="1"/>
            <p:nvPr/>
          </p:nvSpPr>
          <p:spPr>
            <a:xfrm>
              <a:off x="7465060" y="10681335"/>
              <a:ext cx="1131570"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4</a:t>
              </a:r>
              <a:endParaRPr/>
            </a:p>
          </p:txBody>
        </p:sp>
        <p:sp>
          <p:nvSpPr>
            <p:cNvPr id="512" name="Google Shape;512;p37"/>
            <p:cNvSpPr txBox="1"/>
            <p:nvPr/>
          </p:nvSpPr>
          <p:spPr>
            <a:xfrm>
              <a:off x="9568577"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5</a:t>
              </a:r>
              <a:endParaRPr/>
            </a:p>
          </p:txBody>
        </p:sp>
        <p:grpSp>
          <p:nvGrpSpPr>
            <p:cNvPr id="513" name="Google Shape;513;p37"/>
            <p:cNvGrpSpPr/>
            <p:nvPr/>
          </p:nvGrpSpPr>
          <p:grpSpPr>
            <a:xfrm>
              <a:off x="791369" y="232410"/>
              <a:ext cx="10287000" cy="10299700"/>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0" name="Google Shape;520;p37"/>
            <p:cNvSpPr txBox="1"/>
            <p:nvPr/>
          </p:nvSpPr>
          <p:spPr>
            <a:xfrm>
              <a:off x="63817" y="-47625"/>
              <a:ext cx="524351"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25 </a:t>
              </a:r>
              <a:endParaRPr/>
            </a:p>
          </p:txBody>
        </p:sp>
        <p:sp>
          <p:nvSpPr>
            <p:cNvPr id="521" name="Google Shape;521;p37"/>
            <p:cNvSpPr txBox="1"/>
            <p:nvPr/>
          </p:nvSpPr>
          <p:spPr>
            <a:xfrm>
              <a:off x="0" y="2009775"/>
              <a:ext cx="58816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20 </a:t>
              </a:r>
              <a:endParaRPr/>
            </a:p>
          </p:txBody>
        </p:sp>
        <p:sp>
          <p:nvSpPr>
            <p:cNvPr id="522" name="Google Shape;522;p37"/>
            <p:cNvSpPr txBox="1"/>
            <p:nvPr/>
          </p:nvSpPr>
          <p:spPr>
            <a:xfrm>
              <a:off x="144304" y="4067175"/>
              <a:ext cx="443865"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15 </a:t>
              </a:r>
              <a:endParaRPr/>
            </a:p>
          </p:txBody>
        </p:sp>
        <p:sp>
          <p:nvSpPr>
            <p:cNvPr id="523" name="Google Shape;523;p37"/>
            <p:cNvSpPr txBox="1"/>
            <p:nvPr/>
          </p:nvSpPr>
          <p:spPr>
            <a:xfrm>
              <a:off x="80486" y="6124575"/>
              <a:ext cx="507683"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10 </a:t>
              </a:r>
              <a:endParaRPr/>
            </a:p>
          </p:txBody>
        </p:sp>
        <p:sp>
          <p:nvSpPr>
            <p:cNvPr id="524" name="Google Shape;524;p37"/>
            <p:cNvSpPr txBox="1"/>
            <p:nvPr/>
          </p:nvSpPr>
          <p:spPr>
            <a:xfrm>
              <a:off x="276860" y="8181975"/>
              <a:ext cx="3113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5 </a:t>
              </a:r>
              <a:endParaRPr/>
            </a:p>
          </p:txBody>
        </p:sp>
        <p:sp>
          <p:nvSpPr>
            <p:cNvPr id="525" name="Google Shape;525;p37"/>
            <p:cNvSpPr txBox="1"/>
            <p:nvPr/>
          </p:nvSpPr>
          <p:spPr>
            <a:xfrm>
              <a:off x="213042" y="10239375"/>
              <a:ext cx="375126"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0 </a:t>
              </a:r>
              <a:endParaRPr/>
            </a:p>
          </p:txBody>
        </p:sp>
        <p:grpSp>
          <p:nvGrpSpPr>
            <p:cNvPr id="526" name="Google Shape;526;p37"/>
            <p:cNvGrpSpPr/>
            <p:nvPr/>
          </p:nvGrpSpPr>
          <p:grpSpPr>
            <a:xfrm>
              <a:off x="791368" y="1466850"/>
              <a:ext cx="10287000" cy="9058910"/>
              <a:chOff x="0" y="1228090"/>
              <a:chExt cx="10287000" cy="9058910"/>
            </a:xfrm>
          </p:grpSpPr>
          <p:sp>
            <p:nvSpPr>
              <p:cNvPr id="527" name="Google Shape;527;p37"/>
              <p:cNvSpPr/>
              <p:nvPr/>
            </p:nvSpPr>
            <p:spPr>
              <a:xfrm>
                <a:off x="0" y="10287000"/>
                <a:ext cx="617432"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sp>
            <p:nvSpPr>
              <p:cNvPr id="528" name="Google Shape;528;p37"/>
              <p:cNvSpPr/>
              <p:nvPr/>
            </p:nvSpPr>
            <p:spPr>
              <a:xfrm>
                <a:off x="2095976" y="6988810"/>
                <a:ext cx="617431" cy="3298190"/>
              </a:xfrm>
              <a:custGeom>
                <a:avLst/>
                <a:gdLst/>
                <a:ahLst/>
                <a:cxnLst/>
                <a:rect l="l" t="t" r="r" b="b"/>
                <a:pathLst>
                  <a:path w="617431" h="3298190" extrusionOk="0">
                    <a:moveTo>
                      <a:pt x="0" y="3298190"/>
                    </a:moveTo>
                    <a:lnTo>
                      <a:pt x="0" y="49395"/>
                    </a:lnTo>
                    <a:cubicBezTo>
                      <a:pt x="0" y="36295"/>
                      <a:pt x="5204" y="23730"/>
                      <a:pt x="14468" y="14467"/>
                    </a:cubicBezTo>
                    <a:cubicBezTo>
                      <a:pt x="23731" y="5204"/>
                      <a:pt x="36295" y="0"/>
                      <a:pt x="49395" y="0"/>
                    </a:cubicBezTo>
                    <a:lnTo>
                      <a:pt x="568037" y="0"/>
                    </a:lnTo>
                    <a:cubicBezTo>
                      <a:pt x="581138" y="0"/>
                      <a:pt x="593701" y="5204"/>
                      <a:pt x="602964" y="14467"/>
                    </a:cubicBezTo>
                    <a:cubicBezTo>
                      <a:pt x="612228" y="23730"/>
                      <a:pt x="617432" y="36295"/>
                      <a:pt x="617432" y="49395"/>
                    </a:cubicBezTo>
                    <a:lnTo>
                      <a:pt x="617432" y="32981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191953" y="4108450"/>
                <a:ext cx="617432" cy="6178550"/>
              </a:xfrm>
              <a:custGeom>
                <a:avLst/>
                <a:gdLst/>
                <a:ahLst/>
                <a:cxnLst/>
                <a:rect l="l" t="t" r="r" b="b"/>
                <a:pathLst>
                  <a:path w="617432" h="6178550" extrusionOk="0">
                    <a:moveTo>
                      <a:pt x="0" y="6178550"/>
                    </a:moveTo>
                    <a:lnTo>
                      <a:pt x="0" y="49395"/>
                    </a:lnTo>
                    <a:cubicBezTo>
                      <a:pt x="0" y="22115"/>
                      <a:pt x="22114" y="0"/>
                      <a:pt x="49394" y="0"/>
                    </a:cubicBezTo>
                    <a:lnTo>
                      <a:pt x="568037" y="0"/>
                    </a:lnTo>
                    <a:cubicBezTo>
                      <a:pt x="581137" y="0"/>
                      <a:pt x="593701" y="5204"/>
                      <a:pt x="602964" y="14467"/>
                    </a:cubicBezTo>
                    <a:cubicBezTo>
                      <a:pt x="612227" y="23731"/>
                      <a:pt x="617431" y="36294"/>
                      <a:pt x="617431" y="49395"/>
                    </a:cubicBezTo>
                    <a:lnTo>
                      <a:pt x="617431" y="617855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287929" y="2874010"/>
                <a:ext cx="617432" cy="7412990"/>
              </a:xfrm>
              <a:custGeom>
                <a:avLst/>
                <a:gdLst/>
                <a:ahLst/>
                <a:cxnLst/>
                <a:rect l="l" t="t" r="r" b="b"/>
                <a:pathLst>
                  <a:path w="617432" h="7412990" extrusionOk="0">
                    <a:moveTo>
                      <a:pt x="0" y="7412990"/>
                    </a:moveTo>
                    <a:lnTo>
                      <a:pt x="0" y="49395"/>
                    </a:lnTo>
                    <a:cubicBezTo>
                      <a:pt x="0" y="36294"/>
                      <a:pt x="5204" y="23731"/>
                      <a:pt x="14467" y="14467"/>
                    </a:cubicBezTo>
                    <a:cubicBezTo>
                      <a:pt x="23730" y="5204"/>
                      <a:pt x="36294" y="0"/>
                      <a:pt x="49394" y="0"/>
                    </a:cubicBezTo>
                    <a:lnTo>
                      <a:pt x="568037" y="0"/>
                    </a:lnTo>
                    <a:cubicBezTo>
                      <a:pt x="581137" y="0"/>
                      <a:pt x="593701" y="5204"/>
                      <a:pt x="602964" y="14467"/>
                    </a:cubicBezTo>
                    <a:cubicBezTo>
                      <a:pt x="612227" y="23731"/>
                      <a:pt x="617432" y="36294"/>
                      <a:pt x="617432" y="49395"/>
                    </a:cubicBezTo>
                    <a:lnTo>
                      <a:pt x="617432" y="74129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8383905" y="1228090"/>
                <a:ext cx="617431" cy="9058910"/>
              </a:xfrm>
              <a:custGeom>
                <a:avLst/>
                <a:gdLst/>
                <a:ahLst/>
                <a:cxnLst/>
                <a:rect l="l" t="t" r="r" b="b"/>
                <a:pathLst>
                  <a:path w="617431" h="9058910" extrusionOk="0">
                    <a:moveTo>
                      <a:pt x="0" y="9058910"/>
                    </a:moveTo>
                    <a:lnTo>
                      <a:pt x="0" y="49395"/>
                    </a:lnTo>
                    <a:cubicBezTo>
                      <a:pt x="0" y="22115"/>
                      <a:pt x="22114" y="0"/>
                      <a:pt x="49394" y="0"/>
                    </a:cubicBezTo>
                    <a:lnTo>
                      <a:pt x="568037" y="0"/>
                    </a:lnTo>
                    <a:cubicBezTo>
                      <a:pt x="581137" y="0"/>
                      <a:pt x="593701" y="5204"/>
                      <a:pt x="602964" y="14467"/>
                    </a:cubicBezTo>
                    <a:cubicBezTo>
                      <a:pt x="612227" y="23730"/>
                      <a:pt x="617432" y="36294"/>
                      <a:pt x="617432" y="49395"/>
                    </a:cubicBezTo>
                    <a:lnTo>
                      <a:pt x="617432" y="905891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42832" y="8216900"/>
                <a:ext cx="617432" cy="2070100"/>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738808" y="6988810"/>
                <a:ext cx="617432" cy="3298190"/>
              </a:xfrm>
              <a:custGeom>
                <a:avLst/>
                <a:gdLst/>
                <a:ahLst/>
                <a:cxnLst/>
                <a:rect l="l" t="t" r="r" b="b"/>
                <a:pathLst>
                  <a:path w="617432" h="3298190" extrusionOk="0">
                    <a:moveTo>
                      <a:pt x="0" y="3298190"/>
                    </a:moveTo>
                    <a:lnTo>
                      <a:pt x="0" y="49395"/>
                    </a:lnTo>
                    <a:cubicBezTo>
                      <a:pt x="0" y="36295"/>
                      <a:pt x="5204" y="23730"/>
                      <a:pt x="14467" y="14467"/>
                    </a:cubicBezTo>
                    <a:cubicBezTo>
                      <a:pt x="23731" y="5204"/>
                      <a:pt x="36294" y="0"/>
                      <a:pt x="49394" y="0"/>
                    </a:cubicBezTo>
                    <a:lnTo>
                      <a:pt x="568037" y="0"/>
                    </a:lnTo>
                    <a:cubicBezTo>
                      <a:pt x="581137" y="0"/>
                      <a:pt x="593701" y="5204"/>
                      <a:pt x="602964" y="14467"/>
                    </a:cubicBezTo>
                    <a:cubicBezTo>
                      <a:pt x="612228" y="23730"/>
                      <a:pt x="617432" y="36295"/>
                      <a:pt x="617432" y="49395"/>
                    </a:cubicBezTo>
                    <a:lnTo>
                      <a:pt x="617432" y="329819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834784" y="6167967"/>
                <a:ext cx="617431" cy="411903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930761" y="4521341"/>
                <a:ext cx="617431" cy="5765659"/>
              </a:xfrm>
              <a:custGeom>
                <a:avLst/>
                <a:gdLst/>
                <a:ahLst/>
                <a:cxnLst/>
                <a:rect l="l" t="t" r="r" b="b"/>
                <a:pathLst>
                  <a:path w="617431" h="5765659" extrusionOk="0">
                    <a:moveTo>
                      <a:pt x="0" y="5765659"/>
                    </a:moveTo>
                    <a:lnTo>
                      <a:pt x="0" y="49395"/>
                    </a:lnTo>
                    <a:cubicBezTo>
                      <a:pt x="0" y="36294"/>
                      <a:pt x="5204" y="23731"/>
                      <a:pt x="14467" y="14467"/>
                    </a:cubicBezTo>
                    <a:cubicBezTo>
                      <a:pt x="23730" y="5204"/>
                      <a:pt x="36294" y="0"/>
                      <a:pt x="49394" y="0"/>
                    </a:cubicBezTo>
                    <a:lnTo>
                      <a:pt x="568036" y="0"/>
                    </a:lnTo>
                    <a:cubicBezTo>
                      <a:pt x="581136" y="0"/>
                      <a:pt x="593701" y="5204"/>
                      <a:pt x="602964" y="14467"/>
                    </a:cubicBezTo>
                    <a:cubicBezTo>
                      <a:pt x="612227" y="23731"/>
                      <a:pt x="617431" y="36294"/>
                      <a:pt x="617431" y="49395"/>
                    </a:cubicBezTo>
                    <a:lnTo>
                      <a:pt x="617431" y="5765659"/>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9026737" y="2051627"/>
                <a:ext cx="617432" cy="8235373"/>
              </a:xfrm>
              <a:custGeom>
                <a:avLst/>
                <a:gdLst/>
                <a:ahLst/>
                <a:cxnLst/>
                <a:rect l="l" t="t" r="r" b="b"/>
                <a:pathLst>
                  <a:path w="617432" h="8235373" extrusionOk="0">
                    <a:moveTo>
                      <a:pt x="0" y="8235373"/>
                    </a:moveTo>
                    <a:lnTo>
                      <a:pt x="0" y="49395"/>
                    </a:lnTo>
                    <a:cubicBezTo>
                      <a:pt x="0" y="36295"/>
                      <a:pt x="5204" y="23731"/>
                      <a:pt x="14467" y="14468"/>
                    </a:cubicBezTo>
                    <a:cubicBezTo>
                      <a:pt x="23730" y="5204"/>
                      <a:pt x="36294" y="0"/>
                      <a:pt x="49394" y="0"/>
                    </a:cubicBezTo>
                    <a:lnTo>
                      <a:pt x="568037" y="0"/>
                    </a:lnTo>
                    <a:cubicBezTo>
                      <a:pt x="581137" y="0"/>
                      <a:pt x="593701" y="5204"/>
                      <a:pt x="602964" y="14468"/>
                    </a:cubicBezTo>
                    <a:cubicBezTo>
                      <a:pt x="612227" y="23731"/>
                      <a:pt x="617432" y="36295"/>
                      <a:pt x="617432" y="49395"/>
                    </a:cubicBezTo>
                    <a:lnTo>
                      <a:pt x="617432" y="823537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85663" y="8216900"/>
                <a:ext cx="617432" cy="2070100"/>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3381640" y="8637905"/>
                <a:ext cx="617432" cy="1649095"/>
              </a:xfrm>
              <a:custGeom>
                <a:avLst/>
                <a:gdLst/>
                <a:ahLst/>
                <a:cxnLst/>
                <a:rect l="l" t="t" r="r" b="b"/>
                <a:pathLst>
                  <a:path w="617432" h="1649095" extrusionOk="0">
                    <a:moveTo>
                      <a:pt x="0" y="1649095"/>
                    </a:moveTo>
                    <a:lnTo>
                      <a:pt x="0" y="49394"/>
                    </a:lnTo>
                    <a:cubicBezTo>
                      <a:pt x="0" y="22114"/>
                      <a:pt x="22115" y="0"/>
                      <a:pt x="49394" y="0"/>
                    </a:cubicBezTo>
                    <a:lnTo>
                      <a:pt x="568037" y="0"/>
                    </a:lnTo>
                    <a:cubicBezTo>
                      <a:pt x="595316" y="0"/>
                      <a:pt x="617431" y="22114"/>
                      <a:pt x="617431" y="49394"/>
                    </a:cubicBezTo>
                    <a:lnTo>
                      <a:pt x="617431" y="1649095"/>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477616" y="8227483"/>
                <a:ext cx="617432" cy="2059517"/>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7573592" y="6992338"/>
                <a:ext cx="617432" cy="3294662"/>
              </a:xfrm>
              <a:custGeom>
                <a:avLst/>
                <a:gdLst/>
                <a:ahLst/>
                <a:cxnLst/>
                <a:rect l="l" t="t" r="r" b="b"/>
                <a:pathLst>
                  <a:path w="617432" h="3294662" extrusionOk="0">
                    <a:moveTo>
                      <a:pt x="0" y="3294662"/>
                    </a:moveTo>
                    <a:lnTo>
                      <a:pt x="0" y="49394"/>
                    </a:lnTo>
                    <a:cubicBezTo>
                      <a:pt x="0" y="36294"/>
                      <a:pt x="5204" y="23730"/>
                      <a:pt x="14467" y="14467"/>
                    </a:cubicBezTo>
                    <a:cubicBezTo>
                      <a:pt x="23730" y="5204"/>
                      <a:pt x="36295" y="0"/>
                      <a:pt x="49395" y="0"/>
                    </a:cubicBezTo>
                    <a:lnTo>
                      <a:pt x="568037" y="0"/>
                    </a:lnTo>
                    <a:cubicBezTo>
                      <a:pt x="581137" y="0"/>
                      <a:pt x="593702" y="5204"/>
                      <a:pt x="602965" y="14467"/>
                    </a:cubicBezTo>
                    <a:cubicBezTo>
                      <a:pt x="612228" y="23730"/>
                      <a:pt x="617432" y="36294"/>
                      <a:pt x="617432" y="49394"/>
                    </a:cubicBezTo>
                    <a:lnTo>
                      <a:pt x="617432" y="3294662"/>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9669569" y="6992851"/>
                <a:ext cx="617431" cy="3294149"/>
              </a:xfrm>
              <a:custGeom>
                <a:avLst/>
                <a:gdLst/>
                <a:ahLst/>
                <a:cxnLst/>
                <a:rect l="l" t="t" r="r" b="b"/>
                <a:pathLst>
                  <a:path w="617431" h="3294149" extrusionOk="0">
                    <a:moveTo>
                      <a:pt x="0" y="3294149"/>
                    </a:moveTo>
                    <a:lnTo>
                      <a:pt x="0" y="49394"/>
                    </a:lnTo>
                    <a:cubicBezTo>
                      <a:pt x="0" y="22115"/>
                      <a:pt x="22114" y="0"/>
                      <a:pt x="49394" y="0"/>
                    </a:cubicBezTo>
                    <a:lnTo>
                      <a:pt x="568036" y="0"/>
                    </a:lnTo>
                    <a:cubicBezTo>
                      <a:pt x="581136" y="0"/>
                      <a:pt x="593701" y="5204"/>
                      <a:pt x="602964" y="14467"/>
                    </a:cubicBezTo>
                    <a:cubicBezTo>
                      <a:pt x="612227" y="23730"/>
                      <a:pt x="617431" y="36294"/>
                      <a:pt x="617431" y="49394"/>
                    </a:cubicBezTo>
                    <a:lnTo>
                      <a:pt x="617431" y="3294149"/>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
        <p:nvSpPr>
          <p:cNvPr id="545" name="Google Shape;545;p37"/>
          <p:cNvSpPr txBox="1"/>
          <p:nvPr/>
        </p:nvSpPr>
        <p:spPr>
          <a:xfrm>
            <a:off x="9774671" y="6035210"/>
            <a:ext cx="5359260"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Elaborate on what you want to discuss.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5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5"/>
                                        </p:tgtEl>
                                        <p:attrNameLst>
                                          <p:attrName>style.visibility</p:attrName>
                                        </p:attrNameLst>
                                      </p:cBhvr>
                                      <p:to>
                                        <p:strVal val="visible"/>
                                      </p:to>
                                    </p:set>
                                    <p:animEffect transition="in" filter="fade">
                                      <p:cBhvr>
                                        <p:cTn id="15" dur="500"/>
                                        <p:tgtEl>
                                          <p:spTgt spid="5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4"/>
                                        </p:tgtEl>
                                        <p:attrNameLst>
                                          <p:attrName>style.visibility</p:attrName>
                                        </p:attrNameLst>
                                      </p:cBhvr>
                                      <p:to>
                                        <p:strVal val="visible"/>
                                      </p:to>
                                    </p:set>
                                    <p:animEffect transition="in" filter="fade">
                                      <p:cBhvr>
                                        <p:cTn id="20"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38"/>
          <p:cNvPicPr preferRelativeResize="0"/>
          <p:nvPr/>
        </p:nvPicPr>
        <p:blipFill rotWithShape="1">
          <a:blip r:embed="rId3">
            <a:alphaModFix/>
          </a:blip>
          <a:srcRect t="21875" b="21874"/>
          <a:stretch/>
        </p:blipFill>
        <p:spPr>
          <a:xfrm>
            <a:off x="0" y="0"/>
            <a:ext cx="18288000" cy="10287000"/>
          </a:xfrm>
          <a:prstGeom prst="rect">
            <a:avLst/>
          </a:prstGeom>
          <a:noFill/>
          <a:ln>
            <a:noFill/>
          </a:ln>
        </p:spPr>
      </p:pic>
      <p:sp>
        <p:nvSpPr>
          <p:cNvPr id="551" name="Google Shape;551;p38"/>
          <p:cNvSpPr/>
          <p:nvPr/>
        </p:nvSpPr>
        <p:spPr>
          <a:xfrm rot="-5400000">
            <a:off x="5146021" y="-2745722"/>
            <a:ext cx="7857641" cy="15863684"/>
          </a:xfrm>
          <a:prstGeom prst="rect">
            <a:avLst/>
          </a:pr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8"/>
          <p:cNvGrpSpPr/>
          <p:nvPr/>
        </p:nvGrpSpPr>
        <p:grpSpPr>
          <a:xfrm>
            <a:off x="7045521" y="2245348"/>
            <a:ext cx="4329012" cy="4430476"/>
            <a:chOff x="-174291" y="-329362"/>
            <a:chExt cx="812800" cy="831850"/>
          </a:xfrm>
        </p:grpSpPr>
        <p:sp>
          <p:nvSpPr>
            <p:cNvPr id="553" name="Google Shape;55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CFC4B2"/>
            </a:solidFill>
            <a:ln>
              <a:noFill/>
            </a:ln>
          </p:spPr>
        </p:sp>
        <p:sp>
          <p:nvSpPr>
            <p:cNvPr id="554" name="Google Shape;554;p38"/>
            <p:cNvSpPr txBox="1"/>
            <p:nvPr/>
          </p:nvSpPr>
          <p:spPr>
            <a:xfrm>
              <a:off x="-174291" y="-32936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3B2F20"/>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3B2F20"/>
                  </a:solidFill>
                  <a:latin typeface="Cabin"/>
                  <a:ea typeface="Cabin"/>
                  <a:cs typeface="Cabin"/>
                  <a:sym typeface="Cabin"/>
                </a:rPr>
                <a:t>Job Title</a:t>
              </a:r>
              <a:endParaRPr/>
            </a:p>
          </p:txBody>
        </p:sp>
      </p:grpSp>
      <p:sp>
        <p:nvSpPr>
          <p:cNvPr id="555" name="Google Shape;555;p38"/>
          <p:cNvSpPr txBox="1"/>
          <p:nvPr/>
        </p:nvSpPr>
        <p:spPr>
          <a:xfrm>
            <a:off x="2873922" y="1731367"/>
            <a:ext cx="12148167" cy="1152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 CHART PAGE</a:t>
            </a:r>
            <a:endParaRPr/>
          </a:p>
        </p:txBody>
      </p:sp>
      <p:grpSp>
        <p:nvGrpSpPr>
          <p:cNvPr id="556" name="Google Shape;556;p38"/>
          <p:cNvGrpSpPr/>
          <p:nvPr/>
        </p:nvGrpSpPr>
        <p:grpSpPr>
          <a:xfrm>
            <a:off x="3136082" y="3841829"/>
            <a:ext cx="4329012" cy="4430476"/>
            <a:chOff x="-177046" y="-327575"/>
            <a:chExt cx="812800" cy="831850"/>
          </a:xfrm>
        </p:grpSpPr>
        <p:sp>
          <p:nvSpPr>
            <p:cNvPr id="557" name="Google Shape;557;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58" name="Google Shape;558;p38"/>
            <p:cNvSpPr txBox="1"/>
            <p:nvPr/>
          </p:nvSpPr>
          <p:spPr>
            <a:xfrm>
              <a:off x="-177046" y="-327575"/>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FFFEF5"/>
                  </a:solidFill>
                  <a:latin typeface="Cabin"/>
                  <a:ea typeface="Cabin"/>
                  <a:cs typeface="Cabin"/>
                  <a:sym typeface="Cabin"/>
                </a:rPr>
                <a:t>Job Title</a:t>
              </a:r>
              <a:endParaRPr/>
            </a:p>
          </p:txBody>
        </p:sp>
      </p:grpSp>
      <p:grpSp>
        <p:nvGrpSpPr>
          <p:cNvPr id="559" name="Google Shape;559;p38"/>
          <p:cNvGrpSpPr/>
          <p:nvPr/>
        </p:nvGrpSpPr>
        <p:grpSpPr>
          <a:xfrm>
            <a:off x="10523076" y="3855320"/>
            <a:ext cx="4329012" cy="4430476"/>
            <a:chOff x="-175422" y="-325042"/>
            <a:chExt cx="812800" cy="831850"/>
          </a:xfrm>
        </p:grpSpPr>
        <p:sp>
          <p:nvSpPr>
            <p:cNvPr id="560" name="Google Shape;560;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8"/>
            <p:cNvSpPr txBox="1"/>
            <p:nvPr/>
          </p:nvSpPr>
          <p:spPr>
            <a:xfrm>
              <a:off x="-175422"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2" name="Google Shape;562;p38"/>
          <p:cNvGrpSpPr/>
          <p:nvPr/>
        </p:nvGrpSpPr>
        <p:grpSpPr>
          <a:xfrm>
            <a:off x="1767324" y="5445655"/>
            <a:ext cx="4329012" cy="4430476"/>
            <a:chOff x="-163471" y="-325042"/>
            <a:chExt cx="812800" cy="831850"/>
          </a:xfrm>
        </p:grpSpPr>
        <p:sp>
          <p:nvSpPr>
            <p:cNvPr id="563" name="Google Shape;56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4" name="Google Shape;564;p38"/>
            <p:cNvSpPr txBox="1"/>
            <p:nvPr/>
          </p:nvSpPr>
          <p:spPr>
            <a:xfrm>
              <a:off x="-163471"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5" name="Google Shape;565;p38"/>
          <p:cNvGrpSpPr/>
          <p:nvPr/>
        </p:nvGrpSpPr>
        <p:grpSpPr>
          <a:xfrm>
            <a:off x="5562280" y="5459875"/>
            <a:ext cx="4329012" cy="4430476"/>
            <a:chOff x="-168881" y="-322372"/>
            <a:chExt cx="812800" cy="831850"/>
          </a:xfrm>
        </p:grpSpPr>
        <p:sp>
          <p:nvSpPr>
            <p:cNvPr id="566" name="Google Shape;566;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7" name="Google Shape;567;p38"/>
            <p:cNvSpPr txBox="1"/>
            <p:nvPr/>
          </p:nvSpPr>
          <p:spPr>
            <a:xfrm>
              <a:off x="-168881"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8" name="Google Shape;568;p38"/>
          <p:cNvGrpSpPr/>
          <p:nvPr/>
        </p:nvGrpSpPr>
        <p:grpSpPr>
          <a:xfrm>
            <a:off x="9107690" y="5432015"/>
            <a:ext cx="4329012" cy="4430476"/>
            <a:chOff x="-172994" y="-327603"/>
            <a:chExt cx="812800" cy="831850"/>
          </a:xfrm>
        </p:grpSpPr>
        <p:sp>
          <p:nvSpPr>
            <p:cNvPr id="569" name="Google Shape;569;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0" name="Google Shape;570;p38"/>
            <p:cNvSpPr txBox="1"/>
            <p:nvPr/>
          </p:nvSpPr>
          <p:spPr>
            <a:xfrm>
              <a:off x="-172994" y="-327603"/>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71" name="Google Shape;571;p38"/>
          <p:cNvGrpSpPr/>
          <p:nvPr/>
        </p:nvGrpSpPr>
        <p:grpSpPr>
          <a:xfrm>
            <a:off x="12965071" y="5459875"/>
            <a:ext cx="4329012" cy="4430476"/>
            <a:chOff x="-172456" y="-322372"/>
            <a:chExt cx="812800" cy="831850"/>
          </a:xfrm>
        </p:grpSpPr>
        <p:sp>
          <p:nvSpPr>
            <p:cNvPr id="572" name="Google Shape;572;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3" name="Google Shape;573;p38"/>
            <p:cNvSpPr txBox="1"/>
            <p:nvPr/>
          </p:nvSpPr>
          <p:spPr>
            <a:xfrm>
              <a:off x="-172456"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cxnSp>
        <p:nvCxnSpPr>
          <p:cNvPr id="574" name="Google Shape;574;p38"/>
          <p:cNvCxnSpPr/>
          <p:nvPr/>
        </p:nvCxnSpPr>
        <p:spPr>
          <a:xfrm rot="10800000">
            <a:off x="5291866" y="5200324"/>
            <a:ext cx="7433532" cy="0"/>
          </a:xfrm>
          <a:prstGeom prst="straightConnector1">
            <a:avLst/>
          </a:prstGeom>
          <a:noFill/>
          <a:ln w="47625" cap="flat" cmpd="sng">
            <a:solidFill>
              <a:srgbClr val="FFFEF5"/>
            </a:solidFill>
            <a:prstDash val="solid"/>
            <a:round/>
            <a:headEnd type="none" w="sm" len="sm"/>
            <a:tailEnd type="none" w="sm" len="sm"/>
          </a:ln>
        </p:spPr>
      </p:cxnSp>
      <p:cxnSp>
        <p:nvCxnSpPr>
          <p:cNvPr id="575" name="Google Shape;575;p38"/>
          <p:cNvCxnSpPr/>
          <p:nvPr/>
        </p:nvCxnSpPr>
        <p:spPr>
          <a:xfrm rot="-5399924">
            <a:off x="9095825" y="5079220"/>
            <a:ext cx="223157" cy="0"/>
          </a:xfrm>
          <a:prstGeom prst="straightConnector1">
            <a:avLst/>
          </a:prstGeom>
          <a:noFill/>
          <a:ln w="47625" cap="flat" cmpd="sng">
            <a:solidFill>
              <a:srgbClr val="FFFEF5"/>
            </a:solidFill>
            <a:prstDash val="solid"/>
            <a:round/>
            <a:headEnd type="none" w="sm" len="sm"/>
            <a:tailEnd type="none" w="sm" len="sm"/>
          </a:ln>
        </p:spPr>
      </p:cxnSp>
      <p:cxnSp>
        <p:nvCxnSpPr>
          <p:cNvPr id="576" name="Google Shape;576;p38"/>
          <p:cNvCxnSpPr/>
          <p:nvPr/>
        </p:nvCxnSpPr>
        <p:spPr>
          <a:xfrm rot="-5400000">
            <a:off x="12502655" y="5388654"/>
            <a:ext cx="395711" cy="0"/>
          </a:xfrm>
          <a:prstGeom prst="straightConnector1">
            <a:avLst/>
          </a:prstGeom>
          <a:noFill/>
          <a:ln w="47625" cap="flat" cmpd="sng">
            <a:solidFill>
              <a:srgbClr val="FFFEF5"/>
            </a:solidFill>
            <a:prstDash val="solid"/>
            <a:round/>
            <a:headEnd type="none" w="sm" len="sm"/>
            <a:tailEnd type="none" w="sm" len="sm"/>
          </a:ln>
        </p:spPr>
      </p:cxnSp>
      <p:cxnSp>
        <p:nvCxnSpPr>
          <p:cNvPr id="577" name="Google Shape;577;p38"/>
          <p:cNvCxnSpPr/>
          <p:nvPr/>
        </p:nvCxnSpPr>
        <p:spPr>
          <a:xfrm rot="10800000">
            <a:off x="4064114" y="6850488"/>
            <a:ext cx="2801751" cy="0"/>
          </a:xfrm>
          <a:prstGeom prst="straightConnector1">
            <a:avLst/>
          </a:prstGeom>
          <a:noFill/>
          <a:ln w="47625" cap="flat" cmpd="sng">
            <a:solidFill>
              <a:srgbClr val="FFFEF5"/>
            </a:solidFill>
            <a:prstDash val="solid"/>
            <a:round/>
            <a:headEnd type="none" w="sm" len="sm"/>
            <a:tailEnd type="none" w="sm" len="sm"/>
          </a:ln>
        </p:spPr>
      </p:cxnSp>
      <p:cxnSp>
        <p:nvCxnSpPr>
          <p:cNvPr id="578" name="Google Shape;578;p38"/>
          <p:cNvCxnSpPr/>
          <p:nvPr/>
        </p:nvCxnSpPr>
        <p:spPr>
          <a:xfrm rot="-5400000">
            <a:off x="3918965" y="7007246"/>
            <a:ext cx="339198" cy="0"/>
          </a:xfrm>
          <a:prstGeom prst="straightConnector1">
            <a:avLst/>
          </a:prstGeom>
          <a:noFill/>
          <a:ln w="47625" cap="flat" cmpd="sng">
            <a:solidFill>
              <a:srgbClr val="FFFEF5"/>
            </a:solidFill>
            <a:prstDash val="solid"/>
            <a:round/>
            <a:headEnd type="none" w="sm" len="sm"/>
            <a:tailEnd type="none" w="sm" len="sm"/>
          </a:ln>
        </p:spPr>
      </p:cxnSp>
      <p:cxnSp>
        <p:nvCxnSpPr>
          <p:cNvPr id="579" name="Google Shape;579;p38"/>
          <p:cNvCxnSpPr/>
          <p:nvPr/>
        </p:nvCxnSpPr>
        <p:spPr>
          <a:xfrm rot="10800000">
            <a:off x="11476432" y="6847172"/>
            <a:ext cx="2739325" cy="0"/>
          </a:xfrm>
          <a:prstGeom prst="straightConnector1">
            <a:avLst/>
          </a:prstGeom>
          <a:noFill/>
          <a:ln w="47625" cap="flat" cmpd="sng">
            <a:solidFill>
              <a:srgbClr val="FFFEF5"/>
            </a:solidFill>
            <a:prstDash val="solid"/>
            <a:round/>
            <a:headEnd type="none" w="sm" len="sm"/>
            <a:tailEnd type="none" w="sm" len="sm"/>
          </a:ln>
        </p:spPr>
      </p:cxnSp>
      <p:cxnSp>
        <p:nvCxnSpPr>
          <p:cNvPr id="580" name="Google Shape;580;p38"/>
          <p:cNvCxnSpPr/>
          <p:nvPr/>
        </p:nvCxnSpPr>
        <p:spPr>
          <a:xfrm rot="-5399999">
            <a:off x="12549465" y="6705651"/>
            <a:ext cx="302092" cy="0"/>
          </a:xfrm>
          <a:prstGeom prst="straightConnector1">
            <a:avLst/>
          </a:prstGeom>
          <a:noFill/>
          <a:ln w="47625" cap="flat" cmpd="sng">
            <a:solidFill>
              <a:srgbClr val="FFFEF5"/>
            </a:solidFill>
            <a:prstDash val="solid"/>
            <a:round/>
            <a:headEnd type="none" w="sm" len="sm"/>
            <a:tailEnd type="none" w="sm" len="sm"/>
          </a:ln>
        </p:spPr>
      </p:cxnSp>
      <p:cxnSp>
        <p:nvCxnSpPr>
          <p:cNvPr id="581" name="Google Shape;581;p38"/>
          <p:cNvCxnSpPr/>
          <p:nvPr/>
        </p:nvCxnSpPr>
        <p:spPr>
          <a:xfrm rot="-5400000">
            <a:off x="11288434" y="6998372"/>
            <a:ext cx="356945" cy="0"/>
          </a:xfrm>
          <a:prstGeom prst="straightConnector1">
            <a:avLst/>
          </a:prstGeom>
          <a:noFill/>
          <a:ln w="47625" cap="flat" cmpd="sng">
            <a:solidFill>
              <a:srgbClr val="FFFEF5"/>
            </a:solidFill>
            <a:prstDash val="solid"/>
            <a:round/>
            <a:headEnd type="none" w="sm" len="sm"/>
            <a:tailEnd type="none" w="sm" len="sm"/>
          </a:ln>
        </p:spPr>
      </p:cxnSp>
      <p:cxnSp>
        <p:nvCxnSpPr>
          <p:cNvPr id="582" name="Google Shape;582;p38"/>
          <p:cNvCxnSpPr/>
          <p:nvPr/>
        </p:nvCxnSpPr>
        <p:spPr>
          <a:xfrm rot="5400000">
            <a:off x="14559184" y="154562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3" name="Google Shape;583;p38"/>
          <p:cNvCxnSpPr/>
          <p:nvPr/>
        </p:nvCxnSpPr>
        <p:spPr>
          <a:xfrm rot="5400000">
            <a:off x="35070" y="847634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4" name="Google Shape;584;p38"/>
          <p:cNvCxnSpPr/>
          <p:nvPr/>
        </p:nvCxnSpPr>
        <p:spPr>
          <a:xfrm>
            <a:off x="5300588" y="6554605"/>
            <a:ext cx="0" cy="284685"/>
          </a:xfrm>
          <a:prstGeom prst="straightConnector1">
            <a:avLst/>
          </a:prstGeom>
          <a:noFill/>
          <a:ln w="57150" cap="flat" cmpd="sng">
            <a:solidFill>
              <a:schemeClr val="lt1"/>
            </a:solidFill>
            <a:prstDash val="solid"/>
            <a:round/>
            <a:headEnd type="none" w="sm" len="sm"/>
            <a:tailEnd type="none" w="sm" len="sm"/>
          </a:ln>
        </p:spPr>
      </p:cxnSp>
      <p:cxnSp>
        <p:nvCxnSpPr>
          <p:cNvPr id="585" name="Google Shape;585;p38"/>
          <p:cNvCxnSpPr/>
          <p:nvPr/>
        </p:nvCxnSpPr>
        <p:spPr>
          <a:xfrm>
            <a:off x="5322167" y="5200322"/>
            <a:ext cx="0" cy="386188"/>
          </a:xfrm>
          <a:prstGeom prst="straightConnector1">
            <a:avLst/>
          </a:prstGeom>
          <a:noFill/>
          <a:ln w="57150" cap="flat" cmpd="sng">
            <a:solidFill>
              <a:schemeClr val="lt1"/>
            </a:solidFill>
            <a:prstDash val="solid"/>
            <a:round/>
            <a:headEnd type="none" w="sm" len="sm"/>
            <a:tailEnd type="none" w="sm" len="sm"/>
          </a:ln>
        </p:spPr>
      </p:cxnSp>
      <p:cxnSp>
        <p:nvCxnSpPr>
          <p:cNvPr id="586" name="Google Shape;586;p38"/>
          <p:cNvCxnSpPr/>
          <p:nvPr/>
        </p:nvCxnSpPr>
        <p:spPr>
          <a:xfrm>
            <a:off x="6837413" y="6837647"/>
            <a:ext cx="0" cy="339198"/>
          </a:xfrm>
          <a:prstGeom prst="straightConnector1">
            <a:avLst/>
          </a:prstGeom>
          <a:noFill/>
          <a:ln w="57150" cap="flat" cmpd="sng">
            <a:solidFill>
              <a:schemeClr val="lt1"/>
            </a:solidFill>
            <a:prstDash val="solid"/>
            <a:round/>
            <a:headEnd type="none" w="sm" len="sm"/>
            <a:tailEnd type="none" w="sm" len="sm"/>
          </a:ln>
        </p:spPr>
      </p:cxnSp>
      <p:cxnSp>
        <p:nvCxnSpPr>
          <p:cNvPr id="587" name="Google Shape;587;p38"/>
          <p:cNvCxnSpPr/>
          <p:nvPr/>
        </p:nvCxnSpPr>
        <p:spPr>
          <a:xfrm rot="-5400000">
            <a:off x="14016307" y="6998372"/>
            <a:ext cx="35694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500"/>
                                        <p:tgtEl>
                                          <p:spTgt spid="555"/>
                                        </p:tgtEl>
                                      </p:cBhvr>
                                    </p:animEffect>
                                  </p:childTnLst>
                                </p:cTn>
                              </p:par>
                              <p:par>
                                <p:cTn id="8" presetID="10" presetClass="entr" presetSubtype="0" fill="hold" nodeType="withEffect">
                                  <p:stCondLst>
                                    <p:cond delay="0"/>
                                  </p:stCondLst>
                                  <p:childTnLst>
                                    <p:set>
                                      <p:cBhvr>
                                        <p:cTn id="9" dur="1" fill="hold">
                                          <p:stCondLst>
                                            <p:cond delay="0"/>
                                          </p:stCondLst>
                                        </p:cTn>
                                        <p:tgtEl>
                                          <p:spTgt spid="582"/>
                                        </p:tgtEl>
                                        <p:attrNameLst>
                                          <p:attrName>style.visibility</p:attrName>
                                        </p:attrNameLst>
                                      </p:cBhvr>
                                      <p:to>
                                        <p:strVal val="visible"/>
                                      </p:to>
                                    </p:set>
                                    <p:animEffect transition="in" filter="fade">
                                      <p:cBhvr>
                                        <p:cTn id="10" dur="500"/>
                                        <p:tgtEl>
                                          <p:spTgt spid="582"/>
                                        </p:tgtEl>
                                      </p:cBhvr>
                                    </p:animEffect>
                                  </p:childTnLst>
                                </p:cTn>
                              </p:par>
                              <p:par>
                                <p:cTn id="11" presetID="10" presetClass="entr" presetSubtype="0" fill="hold" nodeType="withEffect">
                                  <p:stCondLst>
                                    <p:cond delay="0"/>
                                  </p:stCondLst>
                                  <p:childTnLst>
                                    <p:set>
                                      <p:cBhvr>
                                        <p:cTn id="12" dur="1" fill="hold">
                                          <p:stCondLst>
                                            <p:cond delay="0"/>
                                          </p:stCondLst>
                                        </p:cTn>
                                        <p:tgtEl>
                                          <p:spTgt spid="583"/>
                                        </p:tgtEl>
                                        <p:attrNameLst>
                                          <p:attrName>style.visibility</p:attrName>
                                        </p:attrNameLst>
                                      </p:cBhvr>
                                      <p:to>
                                        <p:strVal val="visible"/>
                                      </p:to>
                                    </p:set>
                                    <p:animEffect transition="in" filter="fade">
                                      <p:cBhvr>
                                        <p:cTn id="13" dur="500"/>
                                        <p:tgtEl>
                                          <p:spTgt spid="5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9"/>
                                        </p:tgtEl>
                                        <p:attrNameLst>
                                          <p:attrName>style.visibility</p:attrName>
                                        </p:attrNameLst>
                                      </p:cBhvr>
                                      <p:to>
                                        <p:strVal val="visible"/>
                                      </p:to>
                                    </p:set>
                                    <p:animEffect transition="in" filter="fade">
                                      <p:cBhvr>
                                        <p:cTn id="18" dur="500"/>
                                        <p:tgtEl>
                                          <p:spTgt spid="559"/>
                                        </p:tgtEl>
                                      </p:cBhvr>
                                    </p:animEffect>
                                  </p:childTnLst>
                                </p:cTn>
                              </p:par>
                              <p:par>
                                <p:cTn id="19" presetID="10" presetClass="entr" presetSubtype="0" fill="hold" nodeType="withEffect">
                                  <p:stCondLst>
                                    <p:cond delay="0"/>
                                  </p:stCondLst>
                                  <p:childTnLst>
                                    <p:set>
                                      <p:cBhvr>
                                        <p:cTn id="20" dur="1" fill="hold">
                                          <p:stCondLst>
                                            <p:cond delay="0"/>
                                          </p:stCondLst>
                                        </p:cTn>
                                        <p:tgtEl>
                                          <p:spTgt spid="574"/>
                                        </p:tgtEl>
                                        <p:attrNameLst>
                                          <p:attrName>style.visibility</p:attrName>
                                        </p:attrNameLst>
                                      </p:cBhvr>
                                      <p:to>
                                        <p:strVal val="visible"/>
                                      </p:to>
                                    </p:set>
                                    <p:animEffect transition="in" filter="fade">
                                      <p:cBhvr>
                                        <p:cTn id="21" dur="500"/>
                                        <p:tgtEl>
                                          <p:spTgt spid="574"/>
                                        </p:tgtEl>
                                      </p:cBhvr>
                                    </p:animEffect>
                                  </p:childTnLst>
                                </p:cTn>
                              </p:par>
                              <p:par>
                                <p:cTn id="22" presetID="10" presetClass="entr" presetSubtype="0" fill="hold" nodeType="withEffect">
                                  <p:stCondLst>
                                    <p:cond delay="0"/>
                                  </p:stCondLst>
                                  <p:childTnLst>
                                    <p:set>
                                      <p:cBhvr>
                                        <p:cTn id="23" dur="1" fill="hold">
                                          <p:stCondLst>
                                            <p:cond delay="0"/>
                                          </p:stCondLst>
                                        </p:cTn>
                                        <p:tgtEl>
                                          <p:spTgt spid="575"/>
                                        </p:tgtEl>
                                        <p:attrNameLst>
                                          <p:attrName>style.visibility</p:attrName>
                                        </p:attrNameLst>
                                      </p:cBhvr>
                                      <p:to>
                                        <p:strVal val="visible"/>
                                      </p:to>
                                    </p:set>
                                    <p:animEffect transition="in" filter="fade">
                                      <p:cBhvr>
                                        <p:cTn id="24" dur="500"/>
                                        <p:tgtEl>
                                          <p:spTgt spid="575"/>
                                        </p:tgtEl>
                                      </p:cBhvr>
                                    </p:animEffect>
                                  </p:childTnLst>
                                </p:cTn>
                              </p:par>
                              <p:par>
                                <p:cTn id="25" presetID="10" presetClass="entr" presetSubtype="0" fill="hold" nodeType="withEffect">
                                  <p:stCondLst>
                                    <p:cond delay="0"/>
                                  </p:stCondLst>
                                  <p:childTnLst>
                                    <p:set>
                                      <p:cBhvr>
                                        <p:cTn id="26" dur="1" fill="hold">
                                          <p:stCondLst>
                                            <p:cond delay="0"/>
                                          </p:stCondLst>
                                        </p:cTn>
                                        <p:tgtEl>
                                          <p:spTgt spid="576"/>
                                        </p:tgtEl>
                                        <p:attrNameLst>
                                          <p:attrName>style.visibility</p:attrName>
                                        </p:attrNameLst>
                                      </p:cBhvr>
                                      <p:to>
                                        <p:strVal val="visible"/>
                                      </p:to>
                                    </p:set>
                                    <p:animEffect transition="in" filter="fade">
                                      <p:cBhvr>
                                        <p:cTn id="27" dur="500"/>
                                        <p:tgtEl>
                                          <p:spTgt spid="576"/>
                                        </p:tgtEl>
                                      </p:cBhvr>
                                    </p:animEffect>
                                  </p:childTnLst>
                                </p:cTn>
                              </p:par>
                              <p:par>
                                <p:cTn id="28" presetID="10" presetClass="entr" presetSubtype="0" fill="hold" nodeType="withEffect">
                                  <p:stCondLst>
                                    <p:cond delay="0"/>
                                  </p:stCondLst>
                                  <p:childTnLst>
                                    <p:set>
                                      <p:cBhvr>
                                        <p:cTn id="29" dur="1" fill="hold">
                                          <p:stCondLst>
                                            <p:cond delay="0"/>
                                          </p:stCondLst>
                                        </p:cTn>
                                        <p:tgtEl>
                                          <p:spTgt spid="577"/>
                                        </p:tgtEl>
                                        <p:attrNameLst>
                                          <p:attrName>style.visibility</p:attrName>
                                        </p:attrNameLst>
                                      </p:cBhvr>
                                      <p:to>
                                        <p:strVal val="visible"/>
                                      </p:to>
                                    </p:set>
                                    <p:animEffect transition="in" filter="fade">
                                      <p:cBhvr>
                                        <p:cTn id="30" dur="500"/>
                                        <p:tgtEl>
                                          <p:spTgt spid="577"/>
                                        </p:tgtEl>
                                      </p:cBhvr>
                                    </p:animEffect>
                                  </p:childTnLst>
                                </p:cTn>
                              </p:par>
                              <p:par>
                                <p:cTn id="31" presetID="10" presetClass="entr" presetSubtype="0" fill="hold" nodeType="withEffect">
                                  <p:stCondLst>
                                    <p:cond delay="0"/>
                                  </p:stCondLst>
                                  <p:childTnLst>
                                    <p:set>
                                      <p:cBhvr>
                                        <p:cTn id="32" dur="1" fill="hold">
                                          <p:stCondLst>
                                            <p:cond delay="0"/>
                                          </p:stCondLst>
                                        </p:cTn>
                                        <p:tgtEl>
                                          <p:spTgt spid="578"/>
                                        </p:tgtEl>
                                        <p:attrNameLst>
                                          <p:attrName>style.visibility</p:attrName>
                                        </p:attrNameLst>
                                      </p:cBhvr>
                                      <p:to>
                                        <p:strVal val="visible"/>
                                      </p:to>
                                    </p:set>
                                    <p:animEffect transition="in" filter="fade">
                                      <p:cBhvr>
                                        <p:cTn id="33" dur="500"/>
                                        <p:tgtEl>
                                          <p:spTgt spid="578"/>
                                        </p:tgtEl>
                                      </p:cBhvr>
                                    </p:animEffect>
                                  </p:childTnLst>
                                </p:cTn>
                              </p:par>
                              <p:par>
                                <p:cTn id="34" presetID="10" presetClass="entr" presetSubtype="0" fill="hold" nodeType="withEffect">
                                  <p:stCondLst>
                                    <p:cond delay="0"/>
                                  </p:stCondLst>
                                  <p:childTnLst>
                                    <p:set>
                                      <p:cBhvr>
                                        <p:cTn id="35" dur="1" fill="hold">
                                          <p:stCondLst>
                                            <p:cond delay="0"/>
                                          </p:stCondLst>
                                        </p:cTn>
                                        <p:tgtEl>
                                          <p:spTgt spid="579"/>
                                        </p:tgtEl>
                                        <p:attrNameLst>
                                          <p:attrName>style.visibility</p:attrName>
                                        </p:attrNameLst>
                                      </p:cBhvr>
                                      <p:to>
                                        <p:strVal val="visible"/>
                                      </p:to>
                                    </p:set>
                                    <p:animEffect transition="in" filter="fade">
                                      <p:cBhvr>
                                        <p:cTn id="36" dur="500"/>
                                        <p:tgtEl>
                                          <p:spTgt spid="579"/>
                                        </p:tgtEl>
                                      </p:cBhvr>
                                    </p:animEffect>
                                  </p:childTnLst>
                                </p:cTn>
                              </p:par>
                              <p:par>
                                <p:cTn id="37" presetID="10" presetClass="entr" presetSubtype="0" fill="hold" nodeType="withEffect">
                                  <p:stCondLst>
                                    <p:cond delay="0"/>
                                  </p:stCondLst>
                                  <p:childTnLst>
                                    <p:set>
                                      <p:cBhvr>
                                        <p:cTn id="38" dur="1" fill="hold">
                                          <p:stCondLst>
                                            <p:cond delay="0"/>
                                          </p:stCondLst>
                                        </p:cTn>
                                        <p:tgtEl>
                                          <p:spTgt spid="580"/>
                                        </p:tgtEl>
                                        <p:attrNameLst>
                                          <p:attrName>style.visibility</p:attrName>
                                        </p:attrNameLst>
                                      </p:cBhvr>
                                      <p:to>
                                        <p:strVal val="visible"/>
                                      </p:to>
                                    </p:set>
                                    <p:animEffect transition="in" filter="fade">
                                      <p:cBhvr>
                                        <p:cTn id="39" dur="500"/>
                                        <p:tgtEl>
                                          <p:spTgt spid="580"/>
                                        </p:tgtEl>
                                      </p:cBhvr>
                                    </p:animEffect>
                                  </p:childTnLst>
                                </p:cTn>
                              </p:par>
                              <p:par>
                                <p:cTn id="40" presetID="10" presetClass="entr" presetSubtype="0" fill="hold" nodeType="withEffect">
                                  <p:stCondLst>
                                    <p:cond delay="0"/>
                                  </p:stCondLst>
                                  <p:childTnLst>
                                    <p:set>
                                      <p:cBhvr>
                                        <p:cTn id="41" dur="1" fill="hold">
                                          <p:stCondLst>
                                            <p:cond delay="0"/>
                                          </p:stCondLst>
                                        </p:cTn>
                                        <p:tgtEl>
                                          <p:spTgt spid="581"/>
                                        </p:tgtEl>
                                        <p:attrNameLst>
                                          <p:attrName>style.visibility</p:attrName>
                                        </p:attrNameLst>
                                      </p:cBhvr>
                                      <p:to>
                                        <p:strVal val="visible"/>
                                      </p:to>
                                    </p:set>
                                    <p:animEffect transition="in" filter="fade">
                                      <p:cBhvr>
                                        <p:cTn id="42" dur="500"/>
                                        <p:tgtEl>
                                          <p:spTgt spid="581"/>
                                        </p:tgtEl>
                                      </p:cBhvr>
                                    </p:animEffect>
                                  </p:childTnLst>
                                </p:cTn>
                              </p:par>
                              <p:par>
                                <p:cTn id="43" presetID="10" presetClass="entr" presetSubtype="0" fill="hold" nodeType="withEffect">
                                  <p:stCondLst>
                                    <p:cond delay="0"/>
                                  </p:stCondLst>
                                  <p:childTnLst>
                                    <p:set>
                                      <p:cBhvr>
                                        <p:cTn id="44" dur="1" fill="hold">
                                          <p:stCondLst>
                                            <p:cond delay="0"/>
                                          </p:stCondLst>
                                        </p:cTn>
                                        <p:tgtEl>
                                          <p:spTgt spid="584"/>
                                        </p:tgtEl>
                                        <p:attrNameLst>
                                          <p:attrName>style.visibility</p:attrName>
                                        </p:attrNameLst>
                                      </p:cBhvr>
                                      <p:to>
                                        <p:strVal val="visible"/>
                                      </p:to>
                                    </p:set>
                                    <p:animEffect transition="in" filter="fade">
                                      <p:cBhvr>
                                        <p:cTn id="45" dur="500"/>
                                        <p:tgtEl>
                                          <p:spTgt spid="584"/>
                                        </p:tgtEl>
                                      </p:cBhvr>
                                    </p:animEffect>
                                  </p:childTnLst>
                                </p:cTn>
                              </p:par>
                              <p:par>
                                <p:cTn id="46" presetID="10" presetClass="entr" presetSubtype="0" fill="hold" nodeType="withEffect">
                                  <p:stCondLst>
                                    <p:cond delay="0"/>
                                  </p:stCondLst>
                                  <p:childTnLst>
                                    <p:set>
                                      <p:cBhvr>
                                        <p:cTn id="47" dur="1" fill="hold">
                                          <p:stCondLst>
                                            <p:cond delay="0"/>
                                          </p:stCondLst>
                                        </p:cTn>
                                        <p:tgtEl>
                                          <p:spTgt spid="585"/>
                                        </p:tgtEl>
                                        <p:attrNameLst>
                                          <p:attrName>style.visibility</p:attrName>
                                        </p:attrNameLst>
                                      </p:cBhvr>
                                      <p:to>
                                        <p:strVal val="visible"/>
                                      </p:to>
                                    </p:set>
                                    <p:animEffect transition="in" filter="fade">
                                      <p:cBhvr>
                                        <p:cTn id="48" dur="500"/>
                                        <p:tgtEl>
                                          <p:spTgt spid="585"/>
                                        </p:tgtEl>
                                      </p:cBhvr>
                                    </p:animEffect>
                                  </p:childTnLst>
                                </p:cTn>
                              </p:par>
                              <p:par>
                                <p:cTn id="49" presetID="10" presetClass="entr" presetSubtype="0" fill="hold" nodeType="withEffect">
                                  <p:stCondLst>
                                    <p:cond delay="0"/>
                                  </p:stCondLst>
                                  <p:childTnLst>
                                    <p:set>
                                      <p:cBhvr>
                                        <p:cTn id="50" dur="1" fill="hold">
                                          <p:stCondLst>
                                            <p:cond delay="0"/>
                                          </p:stCondLst>
                                        </p:cTn>
                                        <p:tgtEl>
                                          <p:spTgt spid="586"/>
                                        </p:tgtEl>
                                        <p:attrNameLst>
                                          <p:attrName>style.visibility</p:attrName>
                                        </p:attrNameLst>
                                      </p:cBhvr>
                                      <p:to>
                                        <p:strVal val="visible"/>
                                      </p:to>
                                    </p:set>
                                    <p:animEffect transition="in" filter="fade">
                                      <p:cBhvr>
                                        <p:cTn id="51" dur="500"/>
                                        <p:tgtEl>
                                          <p:spTgt spid="586"/>
                                        </p:tgtEl>
                                      </p:cBhvr>
                                    </p:animEffect>
                                  </p:childTnLst>
                                </p:cTn>
                              </p:par>
                              <p:par>
                                <p:cTn id="52" presetID="10" presetClass="entr" presetSubtype="0" fill="hold" nodeType="withEffect">
                                  <p:stCondLst>
                                    <p:cond delay="0"/>
                                  </p:stCondLst>
                                  <p:childTnLst>
                                    <p:set>
                                      <p:cBhvr>
                                        <p:cTn id="53" dur="1" fill="hold">
                                          <p:stCondLst>
                                            <p:cond delay="0"/>
                                          </p:stCondLst>
                                        </p:cTn>
                                        <p:tgtEl>
                                          <p:spTgt spid="587"/>
                                        </p:tgtEl>
                                        <p:attrNameLst>
                                          <p:attrName>style.visibility</p:attrName>
                                        </p:attrNameLst>
                                      </p:cBhvr>
                                      <p:to>
                                        <p:strVal val="visible"/>
                                      </p:to>
                                    </p:set>
                                    <p:animEffect transition="in" filter="fade">
                                      <p:cBhvr>
                                        <p:cTn id="54" dur="500"/>
                                        <p:tgtEl>
                                          <p:spTgt spid="587"/>
                                        </p:tgtEl>
                                      </p:cBhvr>
                                    </p:animEffect>
                                  </p:childTnLst>
                                </p:cTn>
                              </p:par>
                              <p:par>
                                <p:cTn id="55" presetID="10" presetClass="entr" presetSubtype="0" fill="hold" nodeType="withEffect">
                                  <p:stCondLst>
                                    <p:cond delay="0"/>
                                  </p:stCondLst>
                                  <p:childTnLst>
                                    <p:set>
                                      <p:cBhvr>
                                        <p:cTn id="56" dur="1" fill="hold">
                                          <p:stCondLst>
                                            <p:cond delay="0"/>
                                          </p:stCondLst>
                                        </p:cTn>
                                        <p:tgtEl>
                                          <p:spTgt spid="552"/>
                                        </p:tgtEl>
                                        <p:attrNameLst>
                                          <p:attrName>style.visibility</p:attrName>
                                        </p:attrNameLst>
                                      </p:cBhvr>
                                      <p:to>
                                        <p:strVal val="visible"/>
                                      </p:to>
                                    </p:set>
                                    <p:animEffect transition="in" filter="fade">
                                      <p:cBhvr>
                                        <p:cTn id="57" dur="500"/>
                                        <p:tgtEl>
                                          <p:spTgt spid="552"/>
                                        </p:tgtEl>
                                      </p:cBhvr>
                                    </p:animEffect>
                                  </p:childTnLst>
                                </p:cTn>
                              </p:par>
                              <p:par>
                                <p:cTn id="58" presetID="10" presetClass="entr" presetSubtype="0" fill="hold" nodeType="withEffect">
                                  <p:stCondLst>
                                    <p:cond delay="0"/>
                                  </p:stCondLst>
                                  <p:childTnLst>
                                    <p:set>
                                      <p:cBhvr>
                                        <p:cTn id="59" dur="1" fill="hold">
                                          <p:stCondLst>
                                            <p:cond delay="0"/>
                                          </p:stCondLst>
                                        </p:cTn>
                                        <p:tgtEl>
                                          <p:spTgt spid="571"/>
                                        </p:tgtEl>
                                        <p:attrNameLst>
                                          <p:attrName>style.visibility</p:attrName>
                                        </p:attrNameLst>
                                      </p:cBhvr>
                                      <p:to>
                                        <p:strVal val="visible"/>
                                      </p:to>
                                    </p:set>
                                    <p:animEffect transition="in" filter="fade">
                                      <p:cBhvr>
                                        <p:cTn id="60" dur="500"/>
                                        <p:tgtEl>
                                          <p:spTgt spid="571"/>
                                        </p:tgtEl>
                                      </p:cBhvr>
                                    </p:animEffect>
                                  </p:childTnLst>
                                </p:cTn>
                              </p:par>
                              <p:par>
                                <p:cTn id="61" presetID="10" presetClass="entr" presetSubtype="0" fill="hold" nodeType="withEffect">
                                  <p:stCondLst>
                                    <p:cond delay="0"/>
                                  </p:stCondLst>
                                  <p:childTnLst>
                                    <p:set>
                                      <p:cBhvr>
                                        <p:cTn id="62" dur="1" fill="hold">
                                          <p:stCondLst>
                                            <p:cond delay="0"/>
                                          </p:stCondLst>
                                        </p:cTn>
                                        <p:tgtEl>
                                          <p:spTgt spid="568"/>
                                        </p:tgtEl>
                                        <p:attrNameLst>
                                          <p:attrName>style.visibility</p:attrName>
                                        </p:attrNameLst>
                                      </p:cBhvr>
                                      <p:to>
                                        <p:strVal val="visible"/>
                                      </p:to>
                                    </p:set>
                                    <p:animEffect transition="in" filter="fade">
                                      <p:cBhvr>
                                        <p:cTn id="63" dur="500"/>
                                        <p:tgtEl>
                                          <p:spTgt spid="568"/>
                                        </p:tgtEl>
                                      </p:cBhvr>
                                    </p:animEffect>
                                  </p:childTnLst>
                                </p:cTn>
                              </p:par>
                              <p:par>
                                <p:cTn id="64" presetID="10" presetClass="entr" presetSubtype="0" fill="hold" nodeType="withEffect">
                                  <p:stCondLst>
                                    <p:cond delay="0"/>
                                  </p:stCondLst>
                                  <p:childTnLst>
                                    <p:set>
                                      <p:cBhvr>
                                        <p:cTn id="65" dur="1" fill="hold">
                                          <p:stCondLst>
                                            <p:cond delay="0"/>
                                          </p:stCondLst>
                                        </p:cTn>
                                        <p:tgtEl>
                                          <p:spTgt spid="565"/>
                                        </p:tgtEl>
                                        <p:attrNameLst>
                                          <p:attrName>style.visibility</p:attrName>
                                        </p:attrNameLst>
                                      </p:cBhvr>
                                      <p:to>
                                        <p:strVal val="visible"/>
                                      </p:to>
                                    </p:set>
                                    <p:animEffect transition="in" filter="fade">
                                      <p:cBhvr>
                                        <p:cTn id="66" dur="500"/>
                                        <p:tgtEl>
                                          <p:spTgt spid="565"/>
                                        </p:tgtEl>
                                      </p:cBhvr>
                                    </p:animEffect>
                                  </p:childTnLst>
                                </p:cTn>
                              </p:par>
                              <p:par>
                                <p:cTn id="67" presetID="10" presetClass="entr" presetSubtype="0" fill="hold" nodeType="withEffect">
                                  <p:stCondLst>
                                    <p:cond delay="0"/>
                                  </p:stCondLst>
                                  <p:childTnLst>
                                    <p:set>
                                      <p:cBhvr>
                                        <p:cTn id="68" dur="1" fill="hold">
                                          <p:stCondLst>
                                            <p:cond delay="0"/>
                                          </p:stCondLst>
                                        </p:cTn>
                                        <p:tgtEl>
                                          <p:spTgt spid="562"/>
                                        </p:tgtEl>
                                        <p:attrNameLst>
                                          <p:attrName>style.visibility</p:attrName>
                                        </p:attrNameLst>
                                      </p:cBhvr>
                                      <p:to>
                                        <p:strVal val="visible"/>
                                      </p:to>
                                    </p:set>
                                    <p:animEffect transition="in" filter="fade">
                                      <p:cBhvr>
                                        <p:cTn id="69" dur="500"/>
                                        <p:tgtEl>
                                          <p:spTgt spid="562"/>
                                        </p:tgtEl>
                                      </p:cBhvr>
                                    </p:animEffect>
                                  </p:childTnLst>
                                </p:cTn>
                              </p:par>
                              <p:par>
                                <p:cTn id="70" presetID="10" presetClass="entr" presetSubtype="0" fill="hold" nodeType="withEffect">
                                  <p:stCondLst>
                                    <p:cond delay="0"/>
                                  </p:stCondLst>
                                  <p:childTnLst>
                                    <p:set>
                                      <p:cBhvr>
                                        <p:cTn id="71" dur="1" fill="hold">
                                          <p:stCondLst>
                                            <p:cond delay="0"/>
                                          </p:stCondLst>
                                        </p:cTn>
                                        <p:tgtEl>
                                          <p:spTgt spid="556"/>
                                        </p:tgtEl>
                                        <p:attrNameLst>
                                          <p:attrName>style.visibility</p:attrName>
                                        </p:attrNameLst>
                                      </p:cBhvr>
                                      <p:to>
                                        <p:strVal val="visible"/>
                                      </p:to>
                                    </p:set>
                                    <p:animEffect transition="in" filter="fade">
                                      <p:cBhvr>
                                        <p:cTn id="72" dur="5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593" name="Google Shape;593;p39"/>
          <p:cNvCxnSpPr/>
          <p:nvPr/>
        </p:nvCxnSpPr>
        <p:spPr>
          <a:xfrm rot="-5400000">
            <a:off x="1792016" y="5127232"/>
            <a:ext cx="10257527" cy="0"/>
          </a:xfrm>
          <a:prstGeom prst="straightConnector1">
            <a:avLst/>
          </a:prstGeom>
          <a:noFill/>
          <a:ln w="47625" cap="rnd" cmpd="sng">
            <a:solidFill>
              <a:srgbClr val="3B2F20">
                <a:alpha val="29803"/>
              </a:srgbClr>
            </a:solidFill>
            <a:prstDash val="solid"/>
            <a:round/>
            <a:headEnd type="none" w="sm" len="sm"/>
            <a:tailEnd type="none" w="sm" len="sm"/>
          </a:ln>
        </p:spPr>
      </p:cxnSp>
      <p:pic>
        <p:nvPicPr>
          <p:cNvPr id="594" name="Google Shape;594;p39"/>
          <p:cNvPicPr preferRelativeResize="0"/>
          <p:nvPr/>
        </p:nvPicPr>
        <p:blipFill rotWithShape="1">
          <a:blip r:embed="rId4">
            <a:alphaModFix/>
          </a:blip>
          <a:srcRect l="5525" t="16467" r="11868"/>
          <a:stretch/>
        </p:blipFill>
        <p:spPr>
          <a:xfrm>
            <a:off x="7562271" y="122659"/>
            <a:ext cx="3163457" cy="3489788"/>
          </a:xfrm>
          <a:prstGeom prst="rect">
            <a:avLst/>
          </a:prstGeom>
          <a:noFill/>
          <a:ln>
            <a:noFill/>
          </a:ln>
        </p:spPr>
      </p:pic>
      <p:pic>
        <p:nvPicPr>
          <p:cNvPr id="595" name="Google Shape;595;p39"/>
          <p:cNvPicPr preferRelativeResize="0"/>
          <p:nvPr/>
        </p:nvPicPr>
        <p:blipFill rotWithShape="1">
          <a:blip r:embed="rId5">
            <a:alphaModFix/>
          </a:blip>
          <a:srcRect/>
          <a:stretch/>
        </p:blipFill>
        <p:spPr>
          <a:xfrm rot="-5400000">
            <a:off x="13271647" y="-898094"/>
            <a:ext cx="2577991" cy="6431578"/>
          </a:xfrm>
          <a:prstGeom prst="rect">
            <a:avLst/>
          </a:prstGeom>
          <a:noFill/>
          <a:ln>
            <a:noFill/>
          </a:ln>
        </p:spPr>
      </p:pic>
      <p:pic>
        <p:nvPicPr>
          <p:cNvPr id="596" name="Google Shape;596;p39"/>
          <p:cNvPicPr preferRelativeResize="0"/>
          <p:nvPr/>
        </p:nvPicPr>
        <p:blipFill rotWithShape="1">
          <a:blip r:embed="rId6">
            <a:alphaModFix/>
          </a:blip>
          <a:srcRect/>
          <a:stretch/>
        </p:blipFill>
        <p:spPr>
          <a:xfrm>
            <a:off x="12529117" y="3750657"/>
            <a:ext cx="4878958" cy="6346613"/>
          </a:xfrm>
          <a:prstGeom prst="rect">
            <a:avLst/>
          </a:prstGeom>
          <a:noFill/>
          <a:ln>
            <a:noFill/>
          </a:ln>
        </p:spPr>
      </p:pic>
      <p:sp>
        <p:nvSpPr>
          <p:cNvPr id="597" name="Google Shape;597;p39"/>
          <p:cNvSpPr txBox="1"/>
          <p:nvPr/>
        </p:nvSpPr>
        <p:spPr>
          <a:xfrm>
            <a:off x="827643" y="1019175"/>
            <a:ext cx="58873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598" name="Google Shape;598;p39"/>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599" name="Google Shape;599;p39"/>
          <p:cNvPicPr preferRelativeResize="0"/>
          <p:nvPr/>
        </p:nvPicPr>
        <p:blipFill rotWithShape="1">
          <a:blip r:embed="rId7">
            <a:alphaModFix/>
          </a:blip>
          <a:srcRect/>
          <a:stretch/>
        </p:blipFill>
        <p:spPr>
          <a:xfrm>
            <a:off x="7562271" y="3606691"/>
            <a:ext cx="4075923" cy="66230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fade">
                                      <p:cBhvr>
                                        <p:cTn id="7" dur="500"/>
                                        <p:tgtEl>
                                          <p:spTgt spid="5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500"/>
                                        <p:tgtEl>
                                          <p:spTgt spid="594"/>
                                        </p:tgtEl>
                                      </p:cBhvr>
                                    </p:animEffect>
                                  </p:childTnLst>
                                </p:cTn>
                              </p:par>
                              <p:par>
                                <p:cTn id="13" presetID="10" presetClass="entr" presetSubtype="0" fill="hold" nodeType="withEffect">
                                  <p:stCondLst>
                                    <p:cond delay="0"/>
                                  </p:stCondLst>
                                  <p:childTnLst>
                                    <p:set>
                                      <p:cBhvr>
                                        <p:cTn id="14" dur="1" fill="hold">
                                          <p:stCondLst>
                                            <p:cond delay="0"/>
                                          </p:stCondLst>
                                        </p:cTn>
                                        <p:tgtEl>
                                          <p:spTgt spid="595"/>
                                        </p:tgtEl>
                                        <p:attrNameLst>
                                          <p:attrName>style.visibility</p:attrName>
                                        </p:attrNameLst>
                                      </p:cBhvr>
                                      <p:to>
                                        <p:strVal val="visible"/>
                                      </p:to>
                                    </p:set>
                                    <p:animEffect transition="in" filter="fade">
                                      <p:cBhvr>
                                        <p:cTn id="15" dur="500"/>
                                        <p:tgtEl>
                                          <p:spTgt spid="595"/>
                                        </p:tgtEl>
                                      </p:cBhvr>
                                    </p:animEffect>
                                  </p:childTnLst>
                                </p:cTn>
                              </p:par>
                              <p:par>
                                <p:cTn id="16" presetID="10" presetClass="entr" presetSubtype="0" fill="hold" nodeType="withEffect">
                                  <p:stCondLst>
                                    <p:cond delay="0"/>
                                  </p:stCondLst>
                                  <p:childTnLst>
                                    <p:set>
                                      <p:cBhvr>
                                        <p:cTn id="17" dur="1" fill="hold">
                                          <p:stCondLst>
                                            <p:cond delay="0"/>
                                          </p:stCondLst>
                                        </p:cTn>
                                        <p:tgtEl>
                                          <p:spTgt spid="599"/>
                                        </p:tgtEl>
                                        <p:attrNameLst>
                                          <p:attrName>style.visibility</p:attrName>
                                        </p:attrNameLst>
                                      </p:cBhvr>
                                      <p:to>
                                        <p:strVal val="visible"/>
                                      </p:to>
                                    </p:set>
                                    <p:animEffect transition="in" filter="fade">
                                      <p:cBhvr>
                                        <p:cTn id="18" dur="500"/>
                                        <p:tgtEl>
                                          <p:spTgt spid="599"/>
                                        </p:tgtEl>
                                      </p:cBhvr>
                                    </p:animEffect>
                                  </p:childTnLst>
                                </p:cTn>
                              </p:par>
                              <p:par>
                                <p:cTn id="19" presetID="10" presetClass="entr" presetSubtype="0" fill="hold" nodeType="withEffect">
                                  <p:stCondLst>
                                    <p:cond delay="0"/>
                                  </p:stCondLst>
                                  <p:childTnLst>
                                    <p:set>
                                      <p:cBhvr>
                                        <p:cTn id="20" dur="1" fill="hold">
                                          <p:stCondLst>
                                            <p:cond delay="0"/>
                                          </p:stCondLst>
                                        </p:cTn>
                                        <p:tgtEl>
                                          <p:spTgt spid="596"/>
                                        </p:tgtEl>
                                        <p:attrNameLst>
                                          <p:attrName>style.visibility</p:attrName>
                                        </p:attrNameLst>
                                      </p:cBhvr>
                                      <p:to>
                                        <p:strVal val="visible"/>
                                      </p:to>
                                    </p:set>
                                    <p:animEffect transition="in" filter="fade">
                                      <p:cBhvr>
                                        <p:cTn id="21" dur="500"/>
                                        <p:tgtEl>
                                          <p:spTgt spid="59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98"/>
                                        </p:tgtEl>
                                        <p:attrNameLst>
                                          <p:attrName>style.visibility</p:attrName>
                                        </p:attrNameLst>
                                      </p:cBhvr>
                                      <p:to>
                                        <p:strVal val="visible"/>
                                      </p:to>
                                    </p:set>
                                    <p:animEffect transition="in" filter="fade">
                                      <p:cBhvr>
                                        <p:cTn id="26"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4094436" y="3771900"/>
            <a:ext cx="10099128"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DATA PRE-PROCESSING</a:t>
            </a:r>
            <a:endParaRPr dirty="0"/>
          </a:p>
        </p:txBody>
      </p:sp>
      <p:pic>
        <p:nvPicPr>
          <p:cNvPr id="8" name="Elemento grafico 7" descr="Forme base con riempimento a tinta unita">
            <a:extLst>
              <a:ext uri="{FF2B5EF4-FFF2-40B4-BE49-F238E27FC236}">
                <a16:creationId xmlns:a16="http://schemas.microsoft.com/office/drawing/2014/main" id="{678A5013-BFC4-B1DB-F468-6E308BD5C9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49378" y="3891943"/>
            <a:ext cx="2503105" cy="2503105"/>
          </a:xfrm>
          <a:prstGeom prst="rect">
            <a:avLst/>
          </a:prstGeom>
        </p:spPr>
      </p:pic>
      <p:pic>
        <p:nvPicPr>
          <p:cNvPr id="9" name="Elemento grafico 8" descr="Forme base con riempimento a tinta unita">
            <a:extLst>
              <a:ext uri="{FF2B5EF4-FFF2-40B4-BE49-F238E27FC236}">
                <a16:creationId xmlns:a16="http://schemas.microsoft.com/office/drawing/2014/main" id="{883A4FA8-36C4-C3C0-6DAC-1080BE976E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31060" y="3872888"/>
            <a:ext cx="2503105" cy="2503105"/>
          </a:xfrm>
          <a:prstGeom prst="rect">
            <a:avLst/>
          </a:prstGeom>
        </p:spPr>
      </p:pic>
    </p:spTree>
    <p:extLst>
      <p:ext uri="{BB962C8B-B14F-4D97-AF65-F5344CB8AC3E}">
        <p14:creationId xmlns:p14="http://schemas.microsoft.com/office/powerpoint/2010/main" val="21184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0"/>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605" name="Google Shape;605;p40"/>
          <p:cNvCxnSpPr/>
          <p:nvPr/>
        </p:nvCxnSpPr>
        <p:spPr>
          <a:xfrm rot="-5400000">
            <a:off x="1792016" y="5146282"/>
            <a:ext cx="10257527" cy="0"/>
          </a:xfrm>
          <a:prstGeom prst="straightConnector1">
            <a:avLst/>
          </a:prstGeom>
          <a:noFill/>
          <a:ln w="9525" cap="rnd" cmpd="sng">
            <a:solidFill>
              <a:srgbClr val="3B2F20">
                <a:alpha val="29803"/>
              </a:srgbClr>
            </a:solidFill>
            <a:prstDash val="solid"/>
            <a:round/>
            <a:headEnd type="none" w="sm" len="sm"/>
            <a:tailEnd type="none" w="sm" len="sm"/>
          </a:ln>
        </p:spPr>
      </p:cxnSp>
      <p:sp>
        <p:nvSpPr>
          <p:cNvPr id="606" name="Google Shape;606;p40"/>
          <p:cNvSpPr txBox="1"/>
          <p:nvPr/>
        </p:nvSpPr>
        <p:spPr>
          <a:xfrm>
            <a:off x="885825" y="1019175"/>
            <a:ext cx="56968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607" name="Google Shape;607;p40"/>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608" name="Google Shape;608;p40"/>
          <p:cNvPicPr preferRelativeResize="0"/>
          <p:nvPr/>
        </p:nvPicPr>
        <p:blipFill rotWithShape="1">
          <a:blip r:embed="rId4">
            <a:alphaModFix/>
          </a:blip>
          <a:srcRect/>
          <a:stretch/>
        </p:blipFill>
        <p:spPr>
          <a:xfrm>
            <a:off x="7890719" y="1152207"/>
            <a:ext cx="847097" cy="728504"/>
          </a:xfrm>
          <a:prstGeom prst="rect">
            <a:avLst/>
          </a:prstGeom>
          <a:noFill/>
          <a:ln>
            <a:noFill/>
          </a:ln>
        </p:spPr>
      </p:pic>
      <p:pic>
        <p:nvPicPr>
          <p:cNvPr id="609" name="Google Shape;609;p40"/>
          <p:cNvPicPr preferRelativeResize="0"/>
          <p:nvPr/>
        </p:nvPicPr>
        <p:blipFill rotWithShape="1">
          <a:blip r:embed="rId5">
            <a:alphaModFix/>
          </a:blip>
          <a:srcRect/>
          <a:stretch/>
        </p:blipFill>
        <p:spPr>
          <a:xfrm>
            <a:off x="10513526" y="1100458"/>
            <a:ext cx="579376" cy="832001"/>
          </a:xfrm>
          <a:prstGeom prst="rect">
            <a:avLst/>
          </a:prstGeom>
          <a:noFill/>
          <a:ln>
            <a:noFill/>
          </a:ln>
        </p:spPr>
      </p:pic>
      <p:pic>
        <p:nvPicPr>
          <p:cNvPr id="610" name="Google Shape;610;p40"/>
          <p:cNvPicPr preferRelativeResize="0"/>
          <p:nvPr/>
        </p:nvPicPr>
        <p:blipFill rotWithShape="1">
          <a:blip r:embed="rId6">
            <a:alphaModFix/>
          </a:blip>
          <a:srcRect/>
          <a:stretch/>
        </p:blipFill>
        <p:spPr>
          <a:xfrm>
            <a:off x="9209671" y="1100458"/>
            <a:ext cx="832001" cy="832001"/>
          </a:xfrm>
          <a:prstGeom prst="rect">
            <a:avLst/>
          </a:prstGeom>
          <a:noFill/>
          <a:ln>
            <a:noFill/>
          </a:ln>
        </p:spPr>
      </p:pic>
      <p:pic>
        <p:nvPicPr>
          <p:cNvPr id="611" name="Google Shape;611;p40"/>
          <p:cNvPicPr preferRelativeResize="0"/>
          <p:nvPr/>
        </p:nvPicPr>
        <p:blipFill rotWithShape="1">
          <a:blip r:embed="rId7">
            <a:alphaModFix/>
          </a:blip>
          <a:srcRect/>
          <a:stretch/>
        </p:blipFill>
        <p:spPr>
          <a:xfrm>
            <a:off x="11564756" y="1203956"/>
            <a:ext cx="1017021" cy="625006"/>
          </a:xfrm>
          <a:prstGeom prst="rect">
            <a:avLst/>
          </a:prstGeom>
          <a:noFill/>
          <a:ln>
            <a:noFill/>
          </a:ln>
        </p:spPr>
      </p:pic>
      <p:pic>
        <p:nvPicPr>
          <p:cNvPr id="612" name="Google Shape;612;p40"/>
          <p:cNvPicPr preferRelativeResize="0"/>
          <p:nvPr/>
        </p:nvPicPr>
        <p:blipFill rotWithShape="1">
          <a:blip r:embed="rId8">
            <a:alphaModFix/>
          </a:blip>
          <a:srcRect/>
          <a:stretch/>
        </p:blipFill>
        <p:spPr>
          <a:xfrm>
            <a:off x="13053630" y="1144779"/>
            <a:ext cx="743360" cy="743360"/>
          </a:xfrm>
          <a:prstGeom prst="rect">
            <a:avLst/>
          </a:prstGeom>
          <a:noFill/>
          <a:ln>
            <a:noFill/>
          </a:ln>
        </p:spPr>
      </p:pic>
      <p:pic>
        <p:nvPicPr>
          <p:cNvPr id="613" name="Google Shape;613;p40"/>
          <p:cNvPicPr preferRelativeResize="0"/>
          <p:nvPr/>
        </p:nvPicPr>
        <p:blipFill rotWithShape="1">
          <a:blip r:embed="rId9">
            <a:alphaModFix/>
          </a:blip>
          <a:srcRect/>
          <a:stretch/>
        </p:blipFill>
        <p:spPr>
          <a:xfrm>
            <a:off x="14268845" y="1144779"/>
            <a:ext cx="822632" cy="743360"/>
          </a:xfrm>
          <a:prstGeom prst="rect">
            <a:avLst/>
          </a:prstGeom>
          <a:noFill/>
          <a:ln>
            <a:noFill/>
          </a:ln>
        </p:spPr>
      </p:pic>
      <p:pic>
        <p:nvPicPr>
          <p:cNvPr id="614" name="Google Shape;614;p40"/>
          <p:cNvPicPr preferRelativeResize="0"/>
          <p:nvPr/>
        </p:nvPicPr>
        <p:blipFill rotWithShape="1">
          <a:blip r:embed="rId10">
            <a:alphaModFix/>
          </a:blip>
          <a:srcRect/>
          <a:stretch/>
        </p:blipFill>
        <p:spPr>
          <a:xfrm>
            <a:off x="15563331" y="1144779"/>
            <a:ext cx="496024" cy="743360"/>
          </a:xfrm>
          <a:prstGeom prst="rect">
            <a:avLst/>
          </a:prstGeom>
          <a:noFill/>
          <a:ln>
            <a:noFill/>
          </a:ln>
        </p:spPr>
      </p:pic>
      <p:pic>
        <p:nvPicPr>
          <p:cNvPr id="615" name="Google Shape;615;p40"/>
          <p:cNvPicPr preferRelativeResize="0"/>
          <p:nvPr/>
        </p:nvPicPr>
        <p:blipFill rotWithShape="1">
          <a:blip r:embed="rId11">
            <a:alphaModFix/>
          </a:blip>
          <a:srcRect/>
          <a:stretch/>
        </p:blipFill>
        <p:spPr>
          <a:xfrm>
            <a:off x="16531209" y="1100458"/>
            <a:ext cx="602067" cy="832001"/>
          </a:xfrm>
          <a:prstGeom prst="rect">
            <a:avLst/>
          </a:prstGeom>
          <a:noFill/>
          <a:ln>
            <a:noFill/>
          </a:ln>
        </p:spPr>
      </p:pic>
      <p:pic>
        <p:nvPicPr>
          <p:cNvPr id="616" name="Google Shape;616;p40"/>
          <p:cNvPicPr preferRelativeResize="0"/>
          <p:nvPr/>
        </p:nvPicPr>
        <p:blipFill rotWithShape="1">
          <a:blip r:embed="rId12">
            <a:alphaModFix/>
          </a:blip>
          <a:srcRect/>
          <a:stretch/>
        </p:blipFill>
        <p:spPr>
          <a:xfrm>
            <a:off x="9069676" y="2942563"/>
            <a:ext cx="743360" cy="743360"/>
          </a:xfrm>
          <a:prstGeom prst="rect">
            <a:avLst/>
          </a:prstGeom>
          <a:noFill/>
          <a:ln>
            <a:noFill/>
          </a:ln>
        </p:spPr>
      </p:pic>
      <p:pic>
        <p:nvPicPr>
          <p:cNvPr id="617" name="Google Shape;617;p40"/>
          <p:cNvPicPr preferRelativeResize="0"/>
          <p:nvPr/>
        </p:nvPicPr>
        <p:blipFill rotWithShape="1">
          <a:blip r:embed="rId13">
            <a:alphaModFix/>
          </a:blip>
          <a:srcRect/>
          <a:stretch/>
        </p:blipFill>
        <p:spPr>
          <a:xfrm>
            <a:off x="7910038" y="2942563"/>
            <a:ext cx="743360" cy="743360"/>
          </a:xfrm>
          <a:prstGeom prst="rect">
            <a:avLst/>
          </a:prstGeom>
          <a:noFill/>
          <a:ln>
            <a:noFill/>
          </a:ln>
        </p:spPr>
      </p:pic>
      <p:pic>
        <p:nvPicPr>
          <p:cNvPr id="618" name="Google Shape;618;p40"/>
          <p:cNvPicPr preferRelativeResize="0"/>
          <p:nvPr/>
        </p:nvPicPr>
        <p:blipFill rotWithShape="1">
          <a:blip r:embed="rId14">
            <a:alphaModFix/>
          </a:blip>
          <a:srcRect/>
          <a:stretch/>
        </p:blipFill>
        <p:spPr>
          <a:xfrm>
            <a:off x="15004888" y="2898242"/>
            <a:ext cx="827463" cy="832001"/>
          </a:xfrm>
          <a:prstGeom prst="rect">
            <a:avLst/>
          </a:prstGeom>
          <a:noFill/>
          <a:ln>
            <a:noFill/>
          </a:ln>
        </p:spPr>
      </p:pic>
      <p:pic>
        <p:nvPicPr>
          <p:cNvPr id="619" name="Google Shape;619;p40"/>
          <p:cNvPicPr preferRelativeResize="0"/>
          <p:nvPr/>
        </p:nvPicPr>
        <p:blipFill rotWithShape="1">
          <a:blip r:embed="rId15">
            <a:alphaModFix/>
          </a:blip>
          <a:srcRect/>
          <a:stretch/>
        </p:blipFill>
        <p:spPr>
          <a:xfrm>
            <a:off x="12570062" y="2898242"/>
            <a:ext cx="871621" cy="832001"/>
          </a:xfrm>
          <a:prstGeom prst="rect">
            <a:avLst/>
          </a:prstGeom>
          <a:noFill/>
          <a:ln>
            <a:noFill/>
          </a:ln>
        </p:spPr>
      </p:pic>
      <p:pic>
        <p:nvPicPr>
          <p:cNvPr id="620" name="Google Shape;620;p40"/>
          <p:cNvPicPr preferRelativeResize="0"/>
          <p:nvPr/>
        </p:nvPicPr>
        <p:blipFill rotWithShape="1">
          <a:blip r:embed="rId16">
            <a:alphaModFix/>
          </a:blip>
          <a:srcRect/>
          <a:stretch/>
        </p:blipFill>
        <p:spPr>
          <a:xfrm>
            <a:off x="11471543" y="2898242"/>
            <a:ext cx="682241" cy="832001"/>
          </a:xfrm>
          <a:prstGeom prst="rect">
            <a:avLst/>
          </a:prstGeom>
          <a:noFill/>
          <a:ln>
            <a:noFill/>
          </a:ln>
        </p:spPr>
      </p:pic>
      <p:pic>
        <p:nvPicPr>
          <p:cNvPr id="621" name="Google Shape;621;p40"/>
          <p:cNvPicPr preferRelativeResize="0"/>
          <p:nvPr/>
        </p:nvPicPr>
        <p:blipFill rotWithShape="1">
          <a:blip r:embed="rId17">
            <a:alphaModFix/>
          </a:blip>
          <a:srcRect/>
          <a:stretch/>
        </p:blipFill>
        <p:spPr>
          <a:xfrm>
            <a:off x="10229315" y="2898242"/>
            <a:ext cx="825951" cy="832001"/>
          </a:xfrm>
          <a:prstGeom prst="rect">
            <a:avLst/>
          </a:prstGeom>
          <a:noFill/>
          <a:ln>
            <a:noFill/>
          </a:ln>
        </p:spPr>
      </p:pic>
      <p:pic>
        <p:nvPicPr>
          <p:cNvPr id="622" name="Google Shape;622;p40"/>
          <p:cNvPicPr preferRelativeResize="0"/>
          <p:nvPr/>
        </p:nvPicPr>
        <p:blipFill rotWithShape="1">
          <a:blip r:embed="rId18">
            <a:alphaModFix/>
          </a:blip>
          <a:srcRect/>
          <a:stretch/>
        </p:blipFill>
        <p:spPr>
          <a:xfrm>
            <a:off x="13857961" y="2898242"/>
            <a:ext cx="730649" cy="832001"/>
          </a:xfrm>
          <a:prstGeom prst="rect">
            <a:avLst/>
          </a:prstGeom>
          <a:noFill/>
          <a:ln>
            <a:noFill/>
          </a:ln>
        </p:spPr>
      </p:pic>
      <p:pic>
        <p:nvPicPr>
          <p:cNvPr id="623" name="Google Shape;623;p40"/>
          <p:cNvPicPr preferRelativeResize="0"/>
          <p:nvPr/>
        </p:nvPicPr>
        <p:blipFill rotWithShape="1">
          <a:blip r:embed="rId19">
            <a:alphaModFix/>
          </a:blip>
          <a:srcRect/>
          <a:stretch/>
        </p:blipFill>
        <p:spPr>
          <a:xfrm>
            <a:off x="16248629" y="3013798"/>
            <a:ext cx="1010671" cy="600890"/>
          </a:xfrm>
          <a:prstGeom prst="rect">
            <a:avLst/>
          </a:prstGeom>
          <a:noFill/>
          <a:ln>
            <a:noFill/>
          </a:ln>
        </p:spPr>
      </p:pic>
      <p:pic>
        <p:nvPicPr>
          <p:cNvPr id="624" name="Google Shape;624;p40"/>
          <p:cNvPicPr preferRelativeResize="0"/>
          <p:nvPr/>
        </p:nvPicPr>
        <p:blipFill rotWithShape="1">
          <a:blip r:embed="rId20">
            <a:alphaModFix/>
          </a:blip>
          <a:srcRect/>
          <a:stretch/>
        </p:blipFill>
        <p:spPr>
          <a:xfrm>
            <a:off x="9417536" y="4696027"/>
            <a:ext cx="832001" cy="832001"/>
          </a:xfrm>
          <a:prstGeom prst="rect">
            <a:avLst/>
          </a:prstGeom>
          <a:noFill/>
          <a:ln>
            <a:noFill/>
          </a:ln>
        </p:spPr>
      </p:pic>
      <p:pic>
        <p:nvPicPr>
          <p:cNvPr id="625" name="Google Shape;625;p40"/>
          <p:cNvPicPr preferRelativeResize="0"/>
          <p:nvPr/>
        </p:nvPicPr>
        <p:blipFill rotWithShape="1">
          <a:blip r:embed="rId21">
            <a:alphaModFix/>
          </a:blip>
          <a:srcRect/>
          <a:stretch/>
        </p:blipFill>
        <p:spPr>
          <a:xfrm>
            <a:off x="7910038" y="4696027"/>
            <a:ext cx="967444" cy="832001"/>
          </a:xfrm>
          <a:prstGeom prst="rect">
            <a:avLst/>
          </a:prstGeom>
          <a:noFill/>
          <a:ln>
            <a:noFill/>
          </a:ln>
        </p:spPr>
      </p:pic>
      <p:pic>
        <p:nvPicPr>
          <p:cNvPr id="626" name="Google Shape;626;p40"/>
          <p:cNvPicPr preferRelativeResize="0"/>
          <p:nvPr/>
        </p:nvPicPr>
        <p:blipFill rotWithShape="1">
          <a:blip r:embed="rId22">
            <a:alphaModFix/>
          </a:blip>
          <a:srcRect/>
          <a:stretch/>
        </p:blipFill>
        <p:spPr>
          <a:xfrm>
            <a:off x="10789592" y="4696027"/>
            <a:ext cx="832001" cy="832001"/>
          </a:xfrm>
          <a:prstGeom prst="rect">
            <a:avLst/>
          </a:prstGeom>
          <a:noFill/>
          <a:ln>
            <a:noFill/>
          </a:ln>
        </p:spPr>
      </p:pic>
      <p:pic>
        <p:nvPicPr>
          <p:cNvPr id="627" name="Google Shape;627;p40"/>
          <p:cNvPicPr preferRelativeResize="0"/>
          <p:nvPr/>
        </p:nvPicPr>
        <p:blipFill rotWithShape="1">
          <a:blip r:embed="rId23">
            <a:alphaModFix/>
          </a:blip>
          <a:srcRect/>
          <a:stretch/>
        </p:blipFill>
        <p:spPr>
          <a:xfrm>
            <a:off x="12161648" y="4696027"/>
            <a:ext cx="830489" cy="832001"/>
          </a:xfrm>
          <a:prstGeom prst="rect">
            <a:avLst/>
          </a:prstGeom>
          <a:noFill/>
          <a:ln>
            <a:noFill/>
          </a:ln>
        </p:spPr>
      </p:pic>
      <p:pic>
        <p:nvPicPr>
          <p:cNvPr id="628" name="Google Shape;628;p40"/>
          <p:cNvPicPr preferRelativeResize="0"/>
          <p:nvPr/>
        </p:nvPicPr>
        <p:blipFill rotWithShape="1">
          <a:blip r:embed="rId24">
            <a:alphaModFix/>
          </a:blip>
          <a:srcRect/>
          <a:stretch/>
        </p:blipFill>
        <p:spPr>
          <a:xfrm>
            <a:off x="13532191" y="4696027"/>
            <a:ext cx="904349" cy="832001"/>
          </a:xfrm>
          <a:prstGeom prst="rect">
            <a:avLst/>
          </a:prstGeom>
          <a:noFill/>
          <a:ln>
            <a:noFill/>
          </a:ln>
        </p:spPr>
      </p:pic>
      <p:pic>
        <p:nvPicPr>
          <p:cNvPr id="629" name="Google Shape;629;p40"/>
          <p:cNvPicPr preferRelativeResize="0"/>
          <p:nvPr/>
        </p:nvPicPr>
        <p:blipFill rotWithShape="1">
          <a:blip r:embed="rId25">
            <a:alphaModFix/>
          </a:blip>
          <a:srcRect/>
          <a:stretch/>
        </p:blipFill>
        <p:spPr>
          <a:xfrm>
            <a:off x="14976595" y="4699633"/>
            <a:ext cx="665830" cy="824789"/>
          </a:xfrm>
          <a:prstGeom prst="rect">
            <a:avLst/>
          </a:prstGeom>
          <a:noFill/>
          <a:ln>
            <a:noFill/>
          </a:ln>
        </p:spPr>
      </p:pic>
      <p:pic>
        <p:nvPicPr>
          <p:cNvPr id="630" name="Google Shape;630;p40"/>
          <p:cNvPicPr preferRelativeResize="0"/>
          <p:nvPr/>
        </p:nvPicPr>
        <p:blipFill rotWithShape="1">
          <a:blip r:embed="rId26">
            <a:alphaModFix/>
          </a:blip>
          <a:srcRect/>
          <a:stretch/>
        </p:blipFill>
        <p:spPr>
          <a:xfrm>
            <a:off x="16248629" y="4838890"/>
            <a:ext cx="950796" cy="546276"/>
          </a:xfrm>
          <a:prstGeom prst="rect">
            <a:avLst/>
          </a:prstGeom>
          <a:noFill/>
          <a:ln>
            <a:noFill/>
          </a:ln>
        </p:spPr>
      </p:pic>
      <p:pic>
        <p:nvPicPr>
          <p:cNvPr id="631" name="Google Shape;631;p40"/>
          <p:cNvPicPr preferRelativeResize="0"/>
          <p:nvPr/>
        </p:nvPicPr>
        <p:blipFill rotWithShape="1">
          <a:blip r:embed="rId27">
            <a:alphaModFix/>
          </a:blip>
          <a:srcRect/>
          <a:stretch/>
        </p:blipFill>
        <p:spPr>
          <a:xfrm>
            <a:off x="7854737" y="6499730"/>
            <a:ext cx="931977" cy="832001"/>
          </a:xfrm>
          <a:prstGeom prst="rect">
            <a:avLst/>
          </a:prstGeom>
          <a:noFill/>
          <a:ln>
            <a:noFill/>
          </a:ln>
        </p:spPr>
      </p:pic>
      <p:pic>
        <p:nvPicPr>
          <p:cNvPr id="632" name="Google Shape;632;p40"/>
          <p:cNvPicPr preferRelativeResize="0"/>
          <p:nvPr/>
        </p:nvPicPr>
        <p:blipFill rotWithShape="1">
          <a:blip r:embed="rId28">
            <a:alphaModFix/>
          </a:blip>
          <a:srcRect/>
          <a:stretch/>
        </p:blipFill>
        <p:spPr>
          <a:xfrm>
            <a:off x="9245092" y="6493811"/>
            <a:ext cx="601346" cy="824789"/>
          </a:xfrm>
          <a:prstGeom prst="rect">
            <a:avLst/>
          </a:prstGeom>
          <a:noFill/>
          <a:ln>
            <a:noFill/>
          </a:ln>
        </p:spPr>
      </p:pic>
      <p:pic>
        <p:nvPicPr>
          <p:cNvPr id="633" name="Google Shape;633;p40"/>
          <p:cNvPicPr preferRelativeResize="0"/>
          <p:nvPr/>
        </p:nvPicPr>
        <p:blipFill rotWithShape="1">
          <a:blip r:embed="rId29">
            <a:alphaModFix/>
          </a:blip>
          <a:srcRect/>
          <a:stretch/>
        </p:blipFill>
        <p:spPr>
          <a:xfrm>
            <a:off x="10304816" y="6503336"/>
            <a:ext cx="773802" cy="824789"/>
          </a:xfrm>
          <a:prstGeom prst="rect">
            <a:avLst/>
          </a:prstGeom>
          <a:noFill/>
          <a:ln>
            <a:noFill/>
          </a:ln>
        </p:spPr>
      </p:pic>
      <p:pic>
        <p:nvPicPr>
          <p:cNvPr id="634" name="Google Shape;634;p40"/>
          <p:cNvPicPr preferRelativeResize="0"/>
          <p:nvPr/>
        </p:nvPicPr>
        <p:blipFill rotWithShape="1">
          <a:blip r:embed="rId30">
            <a:alphaModFix/>
          </a:blip>
          <a:srcRect/>
          <a:stretch/>
        </p:blipFill>
        <p:spPr>
          <a:xfrm>
            <a:off x="11536996" y="6555972"/>
            <a:ext cx="525902" cy="719517"/>
          </a:xfrm>
          <a:prstGeom prst="rect">
            <a:avLst/>
          </a:prstGeom>
          <a:noFill/>
          <a:ln>
            <a:noFill/>
          </a:ln>
        </p:spPr>
      </p:pic>
      <p:pic>
        <p:nvPicPr>
          <p:cNvPr id="635" name="Google Shape;635;p40"/>
          <p:cNvPicPr preferRelativeResize="0"/>
          <p:nvPr/>
        </p:nvPicPr>
        <p:blipFill rotWithShape="1">
          <a:blip r:embed="rId31">
            <a:alphaModFix/>
          </a:blip>
          <a:srcRect/>
          <a:stretch/>
        </p:blipFill>
        <p:spPr>
          <a:xfrm>
            <a:off x="12521275" y="6632760"/>
            <a:ext cx="940385" cy="565941"/>
          </a:xfrm>
          <a:prstGeom prst="rect">
            <a:avLst/>
          </a:prstGeom>
          <a:noFill/>
          <a:ln>
            <a:noFill/>
          </a:ln>
        </p:spPr>
      </p:pic>
      <p:pic>
        <p:nvPicPr>
          <p:cNvPr id="636" name="Google Shape;636;p40"/>
          <p:cNvPicPr preferRelativeResize="0"/>
          <p:nvPr/>
        </p:nvPicPr>
        <p:blipFill rotWithShape="1">
          <a:blip r:embed="rId32">
            <a:alphaModFix/>
          </a:blip>
          <a:srcRect/>
          <a:stretch/>
        </p:blipFill>
        <p:spPr>
          <a:xfrm>
            <a:off x="13920038" y="6555972"/>
            <a:ext cx="911831" cy="719517"/>
          </a:xfrm>
          <a:prstGeom prst="rect">
            <a:avLst/>
          </a:prstGeom>
          <a:noFill/>
          <a:ln>
            <a:noFill/>
          </a:ln>
        </p:spPr>
      </p:pic>
      <p:pic>
        <p:nvPicPr>
          <p:cNvPr id="637" name="Google Shape;637;p40"/>
          <p:cNvPicPr preferRelativeResize="0"/>
          <p:nvPr/>
        </p:nvPicPr>
        <p:blipFill rotWithShape="1">
          <a:blip r:embed="rId33">
            <a:alphaModFix/>
          </a:blip>
          <a:srcRect/>
          <a:stretch/>
        </p:blipFill>
        <p:spPr>
          <a:xfrm>
            <a:off x="15290247" y="6555972"/>
            <a:ext cx="719517" cy="719517"/>
          </a:xfrm>
          <a:prstGeom prst="rect">
            <a:avLst/>
          </a:prstGeom>
          <a:noFill/>
          <a:ln>
            <a:noFill/>
          </a:ln>
        </p:spPr>
      </p:pic>
      <p:pic>
        <p:nvPicPr>
          <p:cNvPr id="638" name="Google Shape;638;p40"/>
          <p:cNvPicPr preferRelativeResize="0"/>
          <p:nvPr/>
        </p:nvPicPr>
        <p:blipFill rotWithShape="1">
          <a:blip r:embed="rId34">
            <a:alphaModFix/>
          </a:blip>
          <a:srcRect/>
          <a:stretch/>
        </p:blipFill>
        <p:spPr>
          <a:xfrm>
            <a:off x="16468142" y="6555972"/>
            <a:ext cx="719517" cy="719517"/>
          </a:xfrm>
          <a:prstGeom prst="rect">
            <a:avLst/>
          </a:prstGeom>
          <a:noFill/>
          <a:ln>
            <a:noFill/>
          </a:ln>
        </p:spPr>
      </p:pic>
      <p:pic>
        <p:nvPicPr>
          <p:cNvPr id="639" name="Google Shape;639;p40"/>
          <p:cNvPicPr preferRelativeResize="0"/>
          <p:nvPr/>
        </p:nvPicPr>
        <p:blipFill rotWithShape="1">
          <a:blip r:embed="rId35">
            <a:alphaModFix/>
          </a:blip>
          <a:srcRect/>
          <a:stretch/>
        </p:blipFill>
        <p:spPr>
          <a:xfrm>
            <a:off x="10364717" y="8370674"/>
            <a:ext cx="703404" cy="814467"/>
          </a:xfrm>
          <a:prstGeom prst="rect">
            <a:avLst/>
          </a:prstGeom>
          <a:noFill/>
          <a:ln>
            <a:noFill/>
          </a:ln>
        </p:spPr>
      </p:pic>
      <p:pic>
        <p:nvPicPr>
          <p:cNvPr id="640" name="Google Shape;640;p40"/>
          <p:cNvPicPr preferRelativeResize="0"/>
          <p:nvPr/>
        </p:nvPicPr>
        <p:blipFill rotWithShape="1">
          <a:blip r:embed="rId36">
            <a:alphaModFix/>
          </a:blip>
          <a:srcRect/>
          <a:stretch/>
        </p:blipFill>
        <p:spPr>
          <a:xfrm>
            <a:off x="9066589" y="8297514"/>
            <a:ext cx="744172" cy="960786"/>
          </a:xfrm>
          <a:prstGeom prst="rect">
            <a:avLst/>
          </a:prstGeom>
          <a:noFill/>
          <a:ln>
            <a:noFill/>
          </a:ln>
        </p:spPr>
      </p:pic>
      <p:pic>
        <p:nvPicPr>
          <p:cNvPr id="641" name="Google Shape;641;p40"/>
          <p:cNvPicPr preferRelativeResize="0"/>
          <p:nvPr/>
        </p:nvPicPr>
        <p:blipFill rotWithShape="1">
          <a:blip r:embed="rId37">
            <a:alphaModFix/>
          </a:blip>
          <a:srcRect/>
          <a:stretch/>
        </p:blipFill>
        <p:spPr>
          <a:xfrm>
            <a:off x="7995556" y="8297514"/>
            <a:ext cx="517077" cy="960786"/>
          </a:xfrm>
          <a:prstGeom prst="rect">
            <a:avLst/>
          </a:prstGeom>
          <a:noFill/>
          <a:ln>
            <a:noFill/>
          </a:ln>
        </p:spPr>
      </p:pic>
      <p:pic>
        <p:nvPicPr>
          <p:cNvPr id="642" name="Google Shape;642;p40"/>
          <p:cNvPicPr preferRelativeResize="0"/>
          <p:nvPr/>
        </p:nvPicPr>
        <p:blipFill rotWithShape="1">
          <a:blip r:embed="rId38">
            <a:alphaModFix/>
          </a:blip>
          <a:srcRect/>
          <a:stretch/>
        </p:blipFill>
        <p:spPr>
          <a:xfrm>
            <a:off x="11622076" y="8370674"/>
            <a:ext cx="410195" cy="814467"/>
          </a:xfrm>
          <a:prstGeom prst="rect">
            <a:avLst/>
          </a:prstGeom>
          <a:noFill/>
          <a:ln>
            <a:noFill/>
          </a:ln>
        </p:spPr>
      </p:pic>
      <p:pic>
        <p:nvPicPr>
          <p:cNvPr id="643" name="Google Shape;643;p40"/>
          <p:cNvPicPr preferRelativeResize="0"/>
          <p:nvPr/>
        </p:nvPicPr>
        <p:blipFill rotWithShape="1">
          <a:blip r:embed="rId39">
            <a:alphaModFix/>
          </a:blip>
          <a:srcRect/>
          <a:stretch/>
        </p:blipFill>
        <p:spPr>
          <a:xfrm>
            <a:off x="12586227" y="8477768"/>
            <a:ext cx="600279" cy="600279"/>
          </a:xfrm>
          <a:prstGeom prst="rect">
            <a:avLst/>
          </a:prstGeom>
          <a:noFill/>
          <a:ln>
            <a:noFill/>
          </a:ln>
        </p:spPr>
      </p:pic>
      <p:pic>
        <p:nvPicPr>
          <p:cNvPr id="644" name="Google Shape;644;p40"/>
          <p:cNvPicPr preferRelativeResize="0"/>
          <p:nvPr/>
        </p:nvPicPr>
        <p:blipFill rotWithShape="1">
          <a:blip r:embed="rId40">
            <a:alphaModFix/>
          </a:blip>
          <a:srcRect/>
          <a:stretch/>
        </p:blipFill>
        <p:spPr>
          <a:xfrm>
            <a:off x="13740462" y="8477768"/>
            <a:ext cx="733674" cy="600279"/>
          </a:xfrm>
          <a:prstGeom prst="rect">
            <a:avLst/>
          </a:prstGeom>
          <a:noFill/>
          <a:ln>
            <a:noFill/>
          </a:ln>
        </p:spPr>
      </p:pic>
      <p:pic>
        <p:nvPicPr>
          <p:cNvPr id="645" name="Google Shape;645;p40"/>
          <p:cNvPicPr preferRelativeResize="0"/>
          <p:nvPr/>
        </p:nvPicPr>
        <p:blipFill rotWithShape="1">
          <a:blip r:embed="rId41">
            <a:alphaModFix/>
          </a:blip>
          <a:srcRect/>
          <a:stretch/>
        </p:blipFill>
        <p:spPr>
          <a:xfrm>
            <a:off x="15028092" y="8477768"/>
            <a:ext cx="857541" cy="600279"/>
          </a:xfrm>
          <a:prstGeom prst="rect">
            <a:avLst/>
          </a:prstGeom>
          <a:noFill/>
          <a:ln>
            <a:noFill/>
          </a:ln>
        </p:spPr>
      </p:pic>
      <p:pic>
        <p:nvPicPr>
          <p:cNvPr id="646" name="Google Shape;646;p40"/>
          <p:cNvPicPr preferRelativeResize="0"/>
          <p:nvPr/>
        </p:nvPicPr>
        <p:blipFill rotWithShape="1">
          <a:blip r:embed="rId42">
            <a:alphaModFix/>
          </a:blip>
          <a:srcRect/>
          <a:stretch/>
        </p:blipFill>
        <p:spPr>
          <a:xfrm>
            <a:off x="16439589" y="8370674"/>
            <a:ext cx="712289" cy="8144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par>
                                <p:cTn id="13" presetID="10" presetClass="entr" presetSubtype="0" fill="hold" nodeType="withEffect">
                                  <p:stCondLst>
                                    <p:cond delay="0"/>
                                  </p:stCondLst>
                                  <p:childTnLst>
                                    <p:set>
                                      <p:cBhvr>
                                        <p:cTn id="14" dur="1" fill="hold">
                                          <p:stCondLst>
                                            <p:cond delay="0"/>
                                          </p:stCondLst>
                                        </p:cTn>
                                        <p:tgtEl>
                                          <p:spTgt spid="609"/>
                                        </p:tgtEl>
                                        <p:attrNameLst>
                                          <p:attrName>style.visibility</p:attrName>
                                        </p:attrNameLst>
                                      </p:cBhvr>
                                      <p:to>
                                        <p:strVal val="visible"/>
                                      </p:to>
                                    </p:set>
                                    <p:animEffect transition="in" filter="fade">
                                      <p:cBhvr>
                                        <p:cTn id="15" dur="500"/>
                                        <p:tgtEl>
                                          <p:spTgt spid="609"/>
                                        </p:tgtEl>
                                      </p:cBhvr>
                                    </p:animEffect>
                                  </p:childTnLst>
                                </p:cTn>
                              </p:par>
                              <p:par>
                                <p:cTn id="16" presetID="10" presetClass="entr" presetSubtype="0" fill="hold" nodeType="with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childTnLst>
                                </p:cTn>
                              </p:par>
                              <p:par>
                                <p:cTn id="19" presetID="10" presetClass="entr" presetSubtype="0" fill="hold" nodeType="withEffect">
                                  <p:stCondLst>
                                    <p:cond delay="0"/>
                                  </p:stCondLst>
                                  <p:childTnLst>
                                    <p:set>
                                      <p:cBhvr>
                                        <p:cTn id="20" dur="1" fill="hold">
                                          <p:stCondLst>
                                            <p:cond delay="0"/>
                                          </p:stCondLst>
                                        </p:cTn>
                                        <p:tgtEl>
                                          <p:spTgt spid="611"/>
                                        </p:tgtEl>
                                        <p:attrNameLst>
                                          <p:attrName>style.visibility</p:attrName>
                                        </p:attrNameLst>
                                      </p:cBhvr>
                                      <p:to>
                                        <p:strVal val="visible"/>
                                      </p:to>
                                    </p:set>
                                    <p:animEffect transition="in" filter="fade">
                                      <p:cBhvr>
                                        <p:cTn id="21" dur="500"/>
                                        <p:tgtEl>
                                          <p:spTgt spid="611"/>
                                        </p:tgtEl>
                                      </p:cBhvr>
                                    </p:animEffect>
                                  </p:childTnLst>
                                </p:cTn>
                              </p:par>
                              <p:par>
                                <p:cTn id="22" presetID="10" presetClass="entr" presetSubtype="0" fill="hold" nodeType="withEffect">
                                  <p:stCondLst>
                                    <p:cond delay="0"/>
                                  </p:stCondLst>
                                  <p:childTnLst>
                                    <p:set>
                                      <p:cBhvr>
                                        <p:cTn id="23" dur="1" fill="hold">
                                          <p:stCondLst>
                                            <p:cond delay="0"/>
                                          </p:stCondLst>
                                        </p:cTn>
                                        <p:tgtEl>
                                          <p:spTgt spid="612"/>
                                        </p:tgtEl>
                                        <p:attrNameLst>
                                          <p:attrName>style.visibility</p:attrName>
                                        </p:attrNameLst>
                                      </p:cBhvr>
                                      <p:to>
                                        <p:strVal val="visible"/>
                                      </p:to>
                                    </p:set>
                                    <p:animEffect transition="in" filter="fade">
                                      <p:cBhvr>
                                        <p:cTn id="24" dur="500"/>
                                        <p:tgtEl>
                                          <p:spTgt spid="612"/>
                                        </p:tgtEl>
                                      </p:cBhvr>
                                    </p:animEffect>
                                  </p:childTnLst>
                                </p:cTn>
                              </p:par>
                              <p:par>
                                <p:cTn id="25" presetID="10" presetClass="entr" presetSubtype="0" fill="hold" nodeType="withEffect">
                                  <p:stCondLst>
                                    <p:cond delay="0"/>
                                  </p:stCondLst>
                                  <p:childTnLst>
                                    <p:set>
                                      <p:cBhvr>
                                        <p:cTn id="26" dur="1" fill="hold">
                                          <p:stCondLst>
                                            <p:cond delay="0"/>
                                          </p:stCondLst>
                                        </p:cTn>
                                        <p:tgtEl>
                                          <p:spTgt spid="613"/>
                                        </p:tgtEl>
                                        <p:attrNameLst>
                                          <p:attrName>style.visibility</p:attrName>
                                        </p:attrNameLst>
                                      </p:cBhvr>
                                      <p:to>
                                        <p:strVal val="visible"/>
                                      </p:to>
                                    </p:set>
                                    <p:animEffect transition="in" filter="fade">
                                      <p:cBhvr>
                                        <p:cTn id="27" dur="500"/>
                                        <p:tgtEl>
                                          <p:spTgt spid="613"/>
                                        </p:tgtEl>
                                      </p:cBhvr>
                                    </p:animEffect>
                                  </p:childTnLst>
                                </p:cTn>
                              </p:par>
                              <p:par>
                                <p:cTn id="28" presetID="10" presetClass="entr" presetSubtype="0" fill="hold" nodeType="withEffect">
                                  <p:stCondLst>
                                    <p:cond delay="0"/>
                                  </p:stCondLst>
                                  <p:childTnLst>
                                    <p:set>
                                      <p:cBhvr>
                                        <p:cTn id="29" dur="1" fill="hold">
                                          <p:stCondLst>
                                            <p:cond delay="0"/>
                                          </p:stCondLst>
                                        </p:cTn>
                                        <p:tgtEl>
                                          <p:spTgt spid="614"/>
                                        </p:tgtEl>
                                        <p:attrNameLst>
                                          <p:attrName>style.visibility</p:attrName>
                                        </p:attrNameLst>
                                      </p:cBhvr>
                                      <p:to>
                                        <p:strVal val="visible"/>
                                      </p:to>
                                    </p:set>
                                    <p:animEffect transition="in" filter="fade">
                                      <p:cBhvr>
                                        <p:cTn id="30" dur="500"/>
                                        <p:tgtEl>
                                          <p:spTgt spid="614"/>
                                        </p:tgtEl>
                                      </p:cBhvr>
                                    </p:animEffect>
                                  </p:childTnLst>
                                </p:cTn>
                              </p:par>
                              <p:par>
                                <p:cTn id="31" presetID="10" presetClass="entr" presetSubtype="0" fill="hold" nodeType="withEffect">
                                  <p:stCondLst>
                                    <p:cond delay="0"/>
                                  </p:stCondLst>
                                  <p:childTnLst>
                                    <p:set>
                                      <p:cBhvr>
                                        <p:cTn id="32" dur="1" fill="hold">
                                          <p:stCondLst>
                                            <p:cond delay="0"/>
                                          </p:stCondLst>
                                        </p:cTn>
                                        <p:tgtEl>
                                          <p:spTgt spid="615"/>
                                        </p:tgtEl>
                                        <p:attrNameLst>
                                          <p:attrName>style.visibility</p:attrName>
                                        </p:attrNameLst>
                                      </p:cBhvr>
                                      <p:to>
                                        <p:strVal val="visible"/>
                                      </p:to>
                                    </p:set>
                                    <p:animEffect transition="in" filter="fade">
                                      <p:cBhvr>
                                        <p:cTn id="33" dur="500"/>
                                        <p:tgtEl>
                                          <p:spTgt spid="615"/>
                                        </p:tgtEl>
                                      </p:cBhvr>
                                    </p:animEffect>
                                  </p:childTnLst>
                                </p:cTn>
                              </p:par>
                              <p:par>
                                <p:cTn id="34" presetID="10" presetClass="entr" presetSubtype="0" fill="hold" nodeType="withEffect">
                                  <p:stCondLst>
                                    <p:cond delay="0"/>
                                  </p:stCondLst>
                                  <p:childTnLst>
                                    <p:set>
                                      <p:cBhvr>
                                        <p:cTn id="35" dur="1" fill="hold">
                                          <p:stCondLst>
                                            <p:cond delay="0"/>
                                          </p:stCondLst>
                                        </p:cTn>
                                        <p:tgtEl>
                                          <p:spTgt spid="616"/>
                                        </p:tgtEl>
                                        <p:attrNameLst>
                                          <p:attrName>style.visibility</p:attrName>
                                        </p:attrNameLst>
                                      </p:cBhvr>
                                      <p:to>
                                        <p:strVal val="visible"/>
                                      </p:to>
                                    </p:set>
                                    <p:animEffect transition="in" filter="fade">
                                      <p:cBhvr>
                                        <p:cTn id="36" dur="500"/>
                                        <p:tgtEl>
                                          <p:spTgt spid="616"/>
                                        </p:tgtEl>
                                      </p:cBhvr>
                                    </p:animEffect>
                                  </p:childTnLst>
                                </p:cTn>
                              </p:par>
                              <p:par>
                                <p:cTn id="37" presetID="10" presetClass="entr" presetSubtype="0" fill="hold" nodeType="withEffect">
                                  <p:stCondLst>
                                    <p:cond delay="0"/>
                                  </p:stCondLst>
                                  <p:childTnLst>
                                    <p:set>
                                      <p:cBhvr>
                                        <p:cTn id="38" dur="1" fill="hold">
                                          <p:stCondLst>
                                            <p:cond delay="0"/>
                                          </p:stCondLst>
                                        </p:cTn>
                                        <p:tgtEl>
                                          <p:spTgt spid="617"/>
                                        </p:tgtEl>
                                        <p:attrNameLst>
                                          <p:attrName>style.visibility</p:attrName>
                                        </p:attrNameLst>
                                      </p:cBhvr>
                                      <p:to>
                                        <p:strVal val="visible"/>
                                      </p:to>
                                    </p:set>
                                    <p:animEffect transition="in" filter="fade">
                                      <p:cBhvr>
                                        <p:cTn id="39" dur="500"/>
                                        <p:tgtEl>
                                          <p:spTgt spid="617"/>
                                        </p:tgtEl>
                                      </p:cBhvr>
                                    </p:animEffect>
                                  </p:childTnLst>
                                </p:cTn>
                              </p:par>
                              <p:par>
                                <p:cTn id="40" presetID="10" presetClass="entr" presetSubtype="0" fill="hold" nodeType="withEffect">
                                  <p:stCondLst>
                                    <p:cond delay="0"/>
                                  </p:stCondLst>
                                  <p:childTnLst>
                                    <p:set>
                                      <p:cBhvr>
                                        <p:cTn id="41" dur="1" fill="hold">
                                          <p:stCondLst>
                                            <p:cond delay="0"/>
                                          </p:stCondLst>
                                        </p:cTn>
                                        <p:tgtEl>
                                          <p:spTgt spid="618"/>
                                        </p:tgtEl>
                                        <p:attrNameLst>
                                          <p:attrName>style.visibility</p:attrName>
                                        </p:attrNameLst>
                                      </p:cBhvr>
                                      <p:to>
                                        <p:strVal val="visible"/>
                                      </p:to>
                                    </p:set>
                                    <p:animEffect transition="in" filter="fade">
                                      <p:cBhvr>
                                        <p:cTn id="42" dur="500"/>
                                        <p:tgtEl>
                                          <p:spTgt spid="618"/>
                                        </p:tgtEl>
                                      </p:cBhvr>
                                    </p:animEffect>
                                  </p:childTnLst>
                                </p:cTn>
                              </p:par>
                              <p:par>
                                <p:cTn id="43" presetID="10" presetClass="entr" presetSubtype="0" fill="hold" nodeType="withEffect">
                                  <p:stCondLst>
                                    <p:cond delay="0"/>
                                  </p:stCondLst>
                                  <p:childTnLst>
                                    <p:set>
                                      <p:cBhvr>
                                        <p:cTn id="44" dur="1" fill="hold">
                                          <p:stCondLst>
                                            <p:cond delay="0"/>
                                          </p:stCondLst>
                                        </p:cTn>
                                        <p:tgtEl>
                                          <p:spTgt spid="619"/>
                                        </p:tgtEl>
                                        <p:attrNameLst>
                                          <p:attrName>style.visibility</p:attrName>
                                        </p:attrNameLst>
                                      </p:cBhvr>
                                      <p:to>
                                        <p:strVal val="visible"/>
                                      </p:to>
                                    </p:set>
                                    <p:animEffect transition="in" filter="fade">
                                      <p:cBhvr>
                                        <p:cTn id="45" dur="500"/>
                                        <p:tgtEl>
                                          <p:spTgt spid="619"/>
                                        </p:tgtEl>
                                      </p:cBhvr>
                                    </p:animEffect>
                                  </p:childTnLst>
                                </p:cTn>
                              </p:par>
                              <p:par>
                                <p:cTn id="46" presetID="10" presetClass="entr" presetSubtype="0" fill="hold" nodeType="withEffect">
                                  <p:stCondLst>
                                    <p:cond delay="0"/>
                                  </p:stCondLst>
                                  <p:childTnLst>
                                    <p:set>
                                      <p:cBhvr>
                                        <p:cTn id="47" dur="1" fill="hold">
                                          <p:stCondLst>
                                            <p:cond delay="0"/>
                                          </p:stCondLst>
                                        </p:cTn>
                                        <p:tgtEl>
                                          <p:spTgt spid="620"/>
                                        </p:tgtEl>
                                        <p:attrNameLst>
                                          <p:attrName>style.visibility</p:attrName>
                                        </p:attrNameLst>
                                      </p:cBhvr>
                                      <p:to>
                                        <p:strVal val="visible"/>
                                      </p:to>
                                    </p:set>
                                    <p:animEffect transition="in" filter="fade">
                                      <p:cBhvr>
                                        <p:cTn id="48" dur="500"/>
                                        <p:tgtEl>
                                          <p:spTgt spid="620"/>
                                        </p:tgtEl>
                                      </p:cBhvr>
                                    </p:animEffect>
                                  </p:childTnLst>
                                </p:cTn>
                              </p:par>
                              <p:par>
                                <p:cTn id="49" presetID="10" presetClass="entr" presetSubtype="0" fill="hold" nodeType="withEffect">
                                  <p:stCondLst>
                                    <p:cond delay="0"/>
                                  </p:stCondLst>
                                  <p:childTnLst>
                                    <p:set>
                                      <p:cBhvr>
                                        <p:cTn id="50" dur="1" fill="hold">
                                          <p:stCondLst>
                                            <p:cond delay="0"/>
                                          </p:stCondLst>
                                        </p:cTn>
                                        <p:tgtEl>
                                          <p:spTgt spid="621"/>
                                        </p:tgtEl>
                                        <p:attrNameLst>
                                          <p:attrName>style.visibility</p:attrName>
                                        </p:attrNameLst>
                                      </p:cBhvr>
                                      <p:to>
                                        <p:strVal val="visible"/>
                                      </p:to>
                                    </p:set>
                                    <p:animEffect transition="in" filter="fade">
                                      <p:cBhvr>
                                        <p:cTn id="51" dur="500"/>
                                        <p:tgtEl>
                                          <p:spTgt spid="621"/>
                                        </p:tgtEl>
                                      </p:cBhvr>
                                    </p:animEffect>
                                  </p:childTnLst>
                                </p:cTn>
                              </p:par>
                              <p:par>
                                <p:cTn id="52" presetID="10" presetClass="entr" presetSubtype="0" fill="hold" nodeType="withEffect">
                                  <p:stCondLst>
                                    <p:cond delay="0"/>
                                  </p:stCondLst>
                                  <p:childTnLst>
                                    <p:set>
                                      <p:cBhvr>
                                        <p:cTn id="53" dur="1" fill="hold">
                                          <p:stCondLst>
                                            <p:cond delay="0"/>
                                          </p:stCondLst>
                                        </p:cTn>
                                        <p:tgtEl>
                                          <p:spTgt spid="622"/>
                                        </p:tgtEl>
                                        <p:attrNameLst>
                                          <p:attrName>style.visibility</p:attrName>
                                        </p:attrNameLst>
                                      </p:cBhvr>
                                      <p:to>
                                        <p:strVal val="visible"/>
                                      </p:to>
                                    </p:set>
                                    <p:animEffect transition="in" filter="fade">
                                      <p:cBhvr>
                                        <p:cTn id="54" dur="500"/>
                                        <p:tgtEl>
                                          <p:spTgt spid="622"/>
                                        </p:tgtEl>
                                      </p:cBhvr>
                                    </p:animEffect>
                                  </p:childTnLst>
                                </p:cTn>
                              </p:par>
                              <p:par>
                                <p:cTn id="55" presetID="10" presetClass="entr" presetSubtype="0" fill="hold" nodeType="withEffect">
                                  <p:stCondLst>
                                    <p:cond delay="0"/>
                                  </p:stCondLst>
                                  <p:childTnLst>
                                    <p:set>
                                      <p:cBhvr>
                                        <p:cTn id="56" dur="1" fill="hold">
                                          <p:stCondLst>
                                            <p:cond delay="0"/>
                                          </p:stCondLst>
                                        </p:cTn>
                                        <p:tgtEl>
                                          <p:spTgt spid="623"/>
                                        </p:tgtEl>
                                        <p:attrNameLst>
                                          <p:attrName>style.visibility</p:attrName>
                                        </p:attrNameLst>
                                      </p:cBhvr>
                                      <p:to>
                                        <p:strVal val="visible"/>
                                      </p:to>
                                    </p:set>
                                    <p:animEffect transition="in" filter="fade">
                                      <p:cBhvr>
                                        <p:cTn id="57" dur="500"/>
                                        <p:tgtEl>
                                          <p:spTgt spid="623"/>
                                        </p:tgtEl>
                                      </p:cBhvr>
                                    </p:animEffect>
                                  </p:childTnLst>
                                </p:cTn>
                              </p:par>
                              <p:par>
                                <p:cTn id="58" presetID="10" presetClass="entr" presetSubtype="0" fill="hold" nodeType="withEffect">
                                  <p:stCondLst>
                                    <p:cond delay="0"/>
                                  </p:stCondLst>
                                  <p:childTnLst>
                                    <p:set>
                                      <p:cBhvr>
                                        <p:cTn id="59" dur="1" fill="hold">
                                          <p:stCondLst>
                                            <p:cond delay="0"/>
                                          </p:stCondLst>
                                        </p:cTn>
                                        <p:tgtEl>
                                          <p:spTgt spid="624"/>
                                        </p:tgtEl>
                                        <p:attrNameLst>
                                          <p:attrName>style.visibility</p:attrName>
                                        </p:attrNameLst>
                                      </p:cBhvr>
                                      <p:to>
                                        <p:strVal val="visible"/>
                                      </p:to>
                                    </p:set>
                                    <p:animEffect transition="in" filter="fade">
                                      <p:cBhvr>
                                        <p:cTn id="60" dur="500"/>
                                        <p:tgtEl>
                                          <p:spTgt spid="624"/>
                                        </p:tgtEl>
                                      </p:cBhvr>
                                    </p:animEffect>
                                  </p:childTnLst>
                                </p:cTn>
                              </p:par>
                              <p:par>
                                <p:cTn id="61" presetID="10" presetClass="entr" presetSubtype="0" fill="hold" nodeType="withEffect">
                                  <p:stCondLst>
                                    <p:cond delay="0"/>
                                  </p:stCondLst>
                                  <p:childTnLst>
                                    <p:set>
                                      <p:cBhvr>
                                        <p:cTn id="62" dur="1" fill="hold">
                                          <p:stCondLst>
                                            <p:cond delay="0"/>
                                          </p:stCondLst>
                                        </p:cTn>
                                        <p:tgtEl>
                                          <p:spTgt spid="625"/>
                                        </p:tgtEl>
                                        <p:attrNameLst>
                                          <p:attrName>style.visibility</p:attrName>
                                        </p:attrNameLst>
                                      </p:cBhvr>
                                      <p:to>
                                        <p:strVal val="visible"/>
                                      </p:to>
                                    </p:set>
                                    <p:animEffect transition="in" filter="fade">
                                      <p:cBhvr>
                                        <p:cTn id="63" dur="500"/>
                                        <p:tgtEl>
                                          <p:spTgt spid="625"/>
                                        </p:tgtEl>
                                      </p:cBhvr>
                                    </p:animEffect>
                                  </p:childTnLst>
                                </p:cTn>
                              </p:par>
                              <p:par>
                                <p:cTn id="64" presetID="10" presetClass="entr" presetSubtype="0" fill="hold" nodeType="withEffect">
                                  <p:stCondLst>
                                    <p:cond delay="0"/>
                                  </p:stCondLst>
                                  <p:childTnLst>
                                    <p:set>
                                      <p:cBhvr>
                                        <p:cTn id="65" dur="1" fill="hold">
                                          <p:stCondLst>
                                            <p:cond delay="0"/>
                                          </p:stCondLst>
                                        </p:cTn>
                                        <p:tgtEl>
                                          <p:spTgt spid="626"/>
                                        </p:tgtEl>
                                        <p:attrNameLst>
                                          <p:attrName>style.visibility</p:attrName>
                                        </p:attrNameLst>
                                      </p:cBhvr>
                                      <p:to>
                                        <p:strVal val="visible"/>
                                      </p:to>
                                    </p:set>
                                    <p:animEffect transition="in" filter="fade">
                                      <p:cBhvr>
                                        <p:cTn id="66" dur="500"/>
                                        <p:tgtEl>
                                          <p:spTgt spid="626"/>
                                        </p:tgtEl>
                                      </p:cBhvr>
                                    </p:animEffect>
                                  </p:childTnLst>
                                </p:cTn>
                              </p:par>
                              <p:par>
                                <p:cTn id="67" presetID="10" presetClass="entr" presetSubtype="0" fill="hold" nodeType="withEffect">
                                  <p:stCondLst>
                                    <p:cond delay="0"/>
                                  </p:stCondLst>
                                  <p:childTnLst>
                                    <p:set>
                                      <p:cBhvr>
                                        <p:cTn id="68" dur="1" fill="hold">
                                          <p:stCondLst>
                                            <p:cond delay="0"/>
                                          </p:stCondLst>
                                        </p:cTn>
                                        <p:tgtEl>
                                          <p:spTgt spid="627"/>
                                        </p:tgtEl>
                                        <p:attrNameLst>
                                          <p:attrName>style.visibility</p:attrName>
                                        </p:attrNameLst>
                                      </p:cBhvr>
                                      <p:to>
                                        <p:strVal val="visible"/>
                                      </p:to>
                                    </p:set>
                                    <p:animEffect transition="in" filter="fade">
                                      <p:cBhvr>
                                        <p:cTn id="69" dur="500"/>
                                        <p:tgtEl>
                                          <p:spTgt spid="627"/>
                                        </p:tgtEl>
                                      </p:cBhvr>
                                    </p:animEffect>
                                  </p:childTnLst>
                                </p:cTn>
                              </p:par>
                              <p:par>
                                <p:cTn id="70" presetID="10" presetClass="entr" presetSubtype="0" fill="hold" nodeType="withEffect">
                                  <p:stCondLst>
                                    <p:cond delay="0"/>
                                  </p:stCondLst>
                                  <p:childTnLst>
                                    <p:set>
                                      <p:cBhvr>
                                        <p:cTn id="71" dur="1" fill="hold">
                                          <p:stCondLst>
                                            <p:cond delay="0"/>
                                          </p:stCondLst>
                                        </p:cTn>
                                        <p:tgtEl>
                                          <p:spTgt spid="628"/>
                                        </p:tgtEl>
                                        <p:attrNameLst>
                                          <p:attrName>style.visibility</p:attrName>
                                        </p:attrNameLst>
                                      </p:cBhvr>
                                      <p:to>
                                        <p:strVal val="visible"/>
                                      </p:to>
                                    </p:set>
                                    <p:animEffect transition="in" filter="fade">
                                      <p:cBhvr>
                                        <p:cTn id="72" dur="500"/>
                                        <p:tgtEl>
                                          <p:spTgt spid="628"/>
                                        </p:tgtEl>
                                      </p:cBhvr>
                                    </p:animEffect>
                                  </p:childTnLst>
                                </p:cTn>
                              </p:par>
                              <p:par>
                                <p:cTn id="73" presetID="10" presetClass="entr" presetSubtype="0" fill="hold" nodeType="withEffect">
                                  <p:stCondLst>
                                    <p:cond delay="0"/>
                                  </p:stCondLst>
                                  <p:childTnLst>
                                    <p:set>
                                      <p:cBhvr>
                                        <p:cTn id="74" dur="1" fill="hold">
                                          <p:stCondLst>
                                            <p:cond delay="0"/>
                                          </p:stCondLst>
                                        </p:cTn>
                                        <p:tgtEl>
                                          <p:spTgt spid="629"/>
                                        </p:tgtEl>
                                        <p:attrNameLst>
                                          <p:attrName>style.visibility</p:attrName>
                                        </p:attrNameLst>
                                      </p:cBhvr>
                                      <p:to>
                                        <p:strVal val="visible"/>
                                      </p:to>
                                    </p:set>
                                    <p:animEffect transition="in" filter="fade">
                                      <p:cBhvr>
                                        <p:cTn id="75" dur="500"/>
                                        <p:tgtEl>
                                          <p:spTgt spid="629"/>
                                        </p:tgtEl>
                                      </p:cBhvr>
                                    </p:animEffect>
                                  </p:childTnLst>
                                </p:cTn>
                              </p:par>
                              <p:par>
                                <p:cTn id="76" presetID="10" presetClass="entr" presetSubtype="0" fill="hold" nodeType="withEffect">
                                  <p:stCondLst>
                                    <p:cond delay="0"/>
                                  </p:stCondLst>
                                  <p:childTnLst>
                                    <p:set>
                                      <p:cBhvr>
                                        <p:cTn id="77" dur="1" fill="hold">
                                          <p:stCondLst>
                                            <p:cond delay="0"/>
                                          </p:stCondLst>
                                        </p:cTn>
                                        <p:tgtEl>
                                          <p:spTgt spid="630"/>
                                        </p:tgtEl>
                                        <p:attrNameLst>
                                          <p:attrName>style.visibility</p:attrName>
                                        </p:attrNameLst>
                                      </p:cBhvr>
                                      <p:to>
                                        <p:strVal val="visible"/>
                                      </p:to>
                                    </p:set>
                                    <p:animEffect transition="in" filter="fade">
                                      <p:cBhvr>
                                        <p:cTn id="78" dur="500"/>
                                        <p:tgtEl>
                                          <p:spTgt spid="630"/>
                                        </p:tgtEl>
                                      </p:cBhvr>
                                    </p:animEffect>
                                  </p:childTnLst>
                                </p:cTn>
                              </p:par>
                              <p:par>
                                <p:cTn id="79" presetID="10" presetClass="entr" presetSubtype="0" fill="hold" nodeType="withEffect">
                                  <p:stCondLst>
                                    <p:cond delay="0"/>
                                  </p:stCondLst>
                                  <p:childTnLst>
                                    <p:set>
                                      <p:cBhvr>
                                        <p:cTn id="80" dur="1" fill="hold">
                                          <p:stCondLst>
                                            <p:cond delay="0"/>
                                          </p:stCondLst>
                                        </p:cTn>
                                        <p:tgtEl>
                                          <p:spTgt spid="631"/>
                                        </p:tgtEl>
                                        <p:attrNameLst>
                                          <p:attrName>style.visibility</p:attrName>
                                        </p:attrNameLst>
                                      </p:cBhvr>
                                      <p:to>
                                        <p:strVal val="visible"/>
                                      </p:to>
                                    </p:set>
                                    <p:animEffect transition="in" filter="fade">
                                      <p:cBhvr>
                                        <p:cTn id="81" dur="500"/>
                                        <p:tgtEl>
                                          <p:spTgt spid="631"/>
                                        </p:tgtEl>
                                      </p:cBhvr>
                                    </p:animEffect>
                                  </p:childTnLst>
                                </p:cTn>
                              </p:par>
                              <p:par>
                                <p:cTn id="82" presetID="10" presetClass="entr" presetSubtype="0" fill="hold" nodeType="withEffect">
                                  <p:stCondLst>
                                    <p:cond delay="0"/>
                                  </p:stCondLst>
                                  <p:childTnLst>
                                    <p:set>
                                      <p:cBhvr>
                                        <p:cTn id="83" dur="1" fill="hold">
                                          <p:stCondLst>
                                            <p:cond delay="0"/>
                                          </p:stCondLst>
                                        </p:cTn>
                                        <p:tgtEl>
                                          <p:spTgt spid="632"/>
                                        </p:tgtEl>
                                        <p:attrNameLst>
                                          <p:attrName>style.visibility</p:attrName>
                                        </p:attrNameLst>
                                      </p:cBhvr>
                                      <p:to>
                                        <p:strVal val="visible"/>
                                      </p:to>
                                    </p:set>
                                    <p:animEffect transition="in" filter="fade">
                                      <p:cBhvr>
                                        <p:cTn id="84" dur="500"/>
                                        <p:tgtEl>
                                          <p:spTgt spid="632"/>
                                        </p:tgtEl>
                                      </p:cBhvr>
                                    </p:animEffect>
                                  </p:childTnLst>
                                </p:cTn>
                              </p:par>
                              <p:par>
                                <p:cTn id="85" presetID="10" presetClass="entr" presetSubtype="0" fill="hold" nodeType="withEffect">
                                  <p:stCondLst>
                                    <p:cond delay="0"/>
                                  </p:stCondLst>
                                  <p:childTnLst>
                                    <p:set>
                                      <p:cBhvr>
                                        <p:cTn id="86" dur="1" fill="hold">
                                          <p:stCondLst>
                                            <p:cond delay="0"/>
                                          </p:stCondLst>
                                        </p:cTn>
                                        <p:tgtEl>
                                          <p:spTgt spid="633"/>
                                        </p:tgtEl>
                                        <p:attrNameLst>
                                          <p:attrName>style.visibility</p:attrName>
                                        </p:attrNameLst>
                                      </p:cBhvr>
                                      <p:to>
                                        <p:strVal val="visible"/>
                                      </p:to>
                                    </p:set>
                                    <p:animEffect transition="in" filter="fade">
                                      <p:cBhvr>
                                        <p:cTn id="87" dur="500"/>
                                        <p:tgtEl>
                                          <p:spTgt spid="633"/>
                                        </p:tgtEl>
                                      </p:cBhvr>
                                    </p:animEffect>
                                  </p:childTnLst>
                                </p:cTn>
                              </p:par>
                              <p:par>
                                <p:cTn id="88" presetID="10" presetClass="entr" presetSubtype="0" fill="hold" nodeType="withEffect">
                                  <p:stCondLst>
                                    <p:cond delay="0"/>
                                  </p:stCondLst>
                                  <p:childTnLst>
                                    <p:set>
                                      <p:cBhvr>
                                        <p:cTn id="89" dur="1" fill="hold">
                                          <p:stCondLst>
                                            <p:cond delay="0"/>
                                          </p:stCondLst>
                                        </p:cTn>
                                        <p:tgtEl>
                                          <p:spTgt spid="634"/>
                                        </p:tgtEl>
                                        <p:attrNameLst>
                                          <p:attrName>style.visibility</p:attrName>
                                        </p:attrNameLst>
                                      </p:cBhvr>
                                      <p:to>
                                        <p:strVal val="visible"/>
                                      </p:to>
                                    </p:set>
                                    <p:animEffect transition="in" filter="fade">
                                      <p:cBhvr>
                                        <p:cTn id="90" dur="500"/>
                                        <p:tgtEl>
                                          <p:spTgt spid="634"/>
                                        </p:tgtEl>
                                      </p:cBhvr>
                                    </p:animEffect>
                                  </p:childTnLst>
                                </p:cTn>
                              </p:par>
                              <p:par>
                                <p:cTn id="91" presetID="10" presetClass="entr" presetSubtype="0" fill="hold" nodeType="withEffect">
                                  <p:stCondLst>
                                    <p:cond delay="0"/>
                                  </p:stCondLst>
                                  <p:childTnLst>
                                    <p:set>
                                      <p:cBhvr>
                                        <p:cTn id="92" dur="1" fill="hold">
                                          <p:stCondLst>
                                            <p:cond delay="0"/>
                                          </p:stCondLst>
                                        </p:cTn>
                                        <p:tgtEl>
                                          <p:spTgt spid="635"/>
                                        </p:tgtEl>
                                        <p:attrNameLst>
                                          <p:attrName>style.visibility</p:attrName>
                                        </p:attrNameLst>
                                      </p:cBhvr>
                                      <p:to>
                                        <p:strVal val="visible"/>
                                      </p:to>
                                    </p:set>
                                    <p:animEffect transition="in" filter="fade">
                                      <p:cBhvr>
                                        <p:cTn id="93" dur="500"/>
                                        <p:tgtEl>
                                          <p:spTgt spid="635"/>
                                        </p:tgtEl>
                                      </p:cBhvr>
                                    </p:animEffect>
                                  </p:childTnLst>
                                </p:cTn>
                              </p:par>
                              <p:par>
                                <p:cTn id="94" presetID="10" presetClass="entr" presetSubtype="0" fill="hold" nodeType="withEffect">
                                  <p:stCondLst>
                                    <p:cond delay="0"/>
                                  </p:stCondLst>
                                  <p:childTnLst>
                                    <p:set>
                                      <p:cBhvr>
                                        <p:cTn id="95" dur="1" fill="hold">
                                          <p:stCondLst>
                                            <p:cond delay="0"/>
                                          </p:stCondLst>
                                        </p:cTn>
                                        <p:tgtEl>
                                          <p:spTgt spid="636"/>
                                        </p:tgtEl>
                                        <p:attrNameLst>
                                          <p:attrName>style.visibility</p:attrName>
                                        </p:attrNameLst>
                                      </p:cBhvr>
                                      <p:to>
                                        <p:strVal val="visible"/>
                                      </p:to>
                                    </p:set>
                                    <p:animEffect transition="in" filter="fade">
                                      <p:cBhvr>
                                        <p:cTn id="96" dur="500"/>
                                        <p:tgtEl>
                                          <p:spTgt spid="636"/>
                                        </p:tgtEl>
                                      </p:cBhvr>
                                    </p:animEffect>
                                  </p:childTnLst>
                                </p:cTn>
                              </p:par>
                              <p:par>
                                <p:cTn id="97" presetID="10" presetClass="entr" presetSubtype="0" fill="hold" nodeType="withEffect">
                                  <p:stCondLst>
                                    <p:cond delay="0"/>
                                  </p:stCondLst>
                                  <p:childTnLst>
                                    <p:set>
                                      <p:cBhvr>
                                        <p:cTn id="98" dur="1" fill="hold">
                                          <p:stCondLst>
                                            <p:cond delay="0"/>
                                          </p:stCondLst>
                                        </p:cTn>
                                        <p:tgtEl>
                                          <p:spTgt spid="637"/>
                                        </p:tgtEl>
                                        <p:attrNameLst>
                                          <p:attrName>style.visibility</p:attrName>
                                        </p:attrNameLst>
                                      </p:cBhvr>
                                      <p:to>
                                        <p:strVal val="visible"/>
                                      </p:to>
                                    </p:set>
                                    <p:animEffect transition="in" filter="fade">
                                      <p:cBhvr>
                                        <p:cTn id="99" dur="500"/>
                                        <p:tgtEl>
                                          <p:spTgt spid="637"/>
                                        </p:tgtEl>
                                      </p:cBhvr>
                                    </p:animEffect>
                                  </p:childTnLst>
                                </p:cTn>
                              </p:par>
                              <p:par>
                                <p:cTn id="100" presetID="10" presetClass="entr" presetSubtype="0" fill="hold" nodeType="withEffect">
                                  <p:stCondLst>
                                    <p:cond delay="0"/>
                                  </p:stCondLst>
                                  <p:childTnLst>
                                    <p:set>
                                      <p:cBhvr>
                                        <p:cTn id="101" dur="1" fill="hold">
                                          <p:stCondLst>
                                            <p:cond delay="0"/>
                                          </p:stCondLst>
                                        </p:cTn>
                                        <p:tgtEl>
                                          <p:spTgt spid="638"/>
                                        </p:tgtEl>
                                        <p:attrNameLst>
                                          <p:attrName>style.visibility</p:attrName>
                                        </p:attrNameLst>
                                      </p:cBhvr>
                                      <p:to>
                                        <p:strVal val="visible"/>
                                      </p:to>
                                    </p:set>
                                    <p:animEffect transition="in" filter="fade">
                                      <p:cBhvr>
                                        <p:cTn id="102" dur="500"/>
                                        <p:tgtEl>
                                          <p:spTgt spid="638"/>
                                        </p:tgtEl>
                                      </p:cBhvr>
                                    </p:animEffect>
                                  </p:childTnLst>
                                </p:cTn>
                              </p:par>
                              <p:par>
                                <p:cTn id="103" presetID="10" presetClass="entr" presetSubtype="0" fill="hold" nodeType="withEffect">
                                  <p:stCondLst>
                                    <p:cond delay="0"/>
                                  </p:stCondLst>
                                  <p:childTnLst>
                                    <p:set>
                                      <p:cBhvr>
                                        <p:cTn id="104" dur="1" fill="hold">
                                          <p:stCondLst>
                                            <p:cond delay="0"/>
                                          </p:stCondLst>
                                        </p:cTn>
                                        <p:tgtEl>
                                          <p:spTgt spid="643"/>
                                        </p:tgtEl>
                                        <p:attrNameLst>
                                          <p:attrName>style.visibility</p:attrName>
                                        </p:attrNameLst>
                                      </p:cBhvr>
                                      <p:to>
                                        <p:strVal val="visible"/>
                                      </p:to>
                                    </p:set>
                                    <p:animEffect transition="in" filter="fade">
                                      <p:cBhvr>
                                        <p:cTn id="105" dur="500"/>
                                        <p:tgtEl>
                                          <p:spTgt spid="643"/>
                                        </p:tgtEl>
                                      </p:cBhvr>
                                    </p:animEffect>
                                  </p:childTnLst>
                                </p:cTn>
                              </p:par>
                              <p:par>
                                <p:cTn id="106" presetID="10" presetClass="entr" presetSubtype="0" fill="hold" nodeType="withEffect">
                                  <p:stCondLst>
                                    <p:cond delay="0"/>
                                  </p:stCondLst>
                                  <p:childTnLst>
                                    <p:set>
                                      <p:cBhvr>
                                        <p:cTn id="107" dur="1" fill="hold">
                                          <p:stCondLst>
                                            <p:cond delay="0"/>
                                          </p:stCondLst>
                                        </p:cTn>
                                        <p:tgtEl>
                                          <p:spTgt spid="644"/>
                                        </p:tgtEl>
                                        <p:attrNameLst>
                                          <p:attrName>style.visibility</p:attrName>
                                        </p:attrNameLst>
                                      </p:cBhvr>
                                      <p:to>
                                        <p:strVal val="visible"/>
                                      </p:to>
                                    </p:set>
                                    <p:animEffect transition="in" filter="fade">
                                      <p:cBhvr>
                                        <p:cTn id="108" dur="500"/>
                                        <p:tgtEl>
                                          <p:spTgt spid="644"/>
                                        </p:tgtEl>
                                      </p:cBhvr>
                                    </p:animEffect>
                                  </p:childTnLst>
                                </p:cTn>
                              </p:par>
                              <p:par>
                                <p:cTn id="109" presetID="10" presetClass="entr" presetSubtype="0" fill="hold" nodeType="withEffect">
                                  <p:stCondLst>
                                    <p:cond delay="0"/>
                                  </p:stCondLst>
                                  <p:childTnLst>
                                    <p:set>
                                      <p:cBhvr>
                                        <p:cTn id="110" dur="1" fill="hold">
                                          <p:stCondLst>
                                            <p:cond delay="0"/>
                                          </p:stCondLst>
                                        </p:cTn>
                                        <p:tgtEl>
                                          <p:spTgt spid="645"/>
                                        </p:tgtEl>
                                        <p:attrNameLst>
                                          <p:attrName>style.visibility</p:attrName>
                                        </p:attrNameLst>
                                      </p:cBhvr>
                                      <p:to>
                                        <p:strVal val="visible"/>
                                      </p:to>
                                    </p:set>
                                    <p:animEffect transition="in" filter="fade">
                                      <p:cBhvr>
                                        <p:cTn id="111" dur="500"/>
                                        <p:tgtEl>
                                          <p:spTgt spid="645"/>
                                        </p:tgtEl>
                                      </p:cBhvr>
                                    </p:animEffect>
                                  </p:childTnLst>
                                </p:cTn>
                              </p:par>
                              <p:par>
                                <p:cTn id="112" presetID="10" presetClass="entr" presetSubtype="0" fill="hold" nodeType="withEffect">
                                  <p:stCondLst>
                                    <p:cond delay="0"/>
                                  </p:stCondLst>
                                  <p:childTnLst>
                                    <p:set>
                                      <p:cBhvr>
                                        <p:cTn id="113" dur="1" fill="hold">
                                          <p:stCondLst>
                                            <p:cond delay="0"/>
                                          </p:stCondLst>
                                        </p:cTn>
                                        <p:tgtEl>
                                          <p:spTgt spid="641"/>
                                        </p:tgtEl>
                                        <p:attrNameLst>
                                          <p:attrName>style.visibility</p:attrName>
                                        </p:attrNameLst>
                                      </p:cBhvr>
                                      <p:to>
                                        <p:strVal val="visible"/>
                                      </p:to>
                                    </p:set>
                                    <p:animEffect transition="in" filter="fade">
                                      <p:cBhvr>
                                        <p:cTn id="114" dur="500"/>
                                        <p:tgtEl>
                                          <p:spTgt spid="641"/>
                                        </p:tgtEl>
                                      </p:cBhvr>
                                    </p:animEffect>
                                  </p:childTnLst>
                                </p:cTn>
                              </p:par>
                              <p:par>
                                <p:cTn id="115" presetID="10" presetClass="entr" presetSubtype="0" fill="hold" nodeType="withEffect">
                                  <p:stCondLst>
                                    <p:cond delay="0"/>
                                  </p:stCondLst>
                                  <p:childTnLst>
                                    <p:set>
                                      <p:cBhvr>
                                        <p:cTn id="116" dur="1" fill="hold">
                                          <p:stCondLst>
                                            <p:cond delay="0"/>
                                          </p:stCondLst>
                                        </p:cTn>
                                        <p:tgtEl>
                                          <p:spTgt spid="640"/>
                                        </p:tgtEl>
                                        <p:attrNameLst>
                                          <p:attrName>style.visibility</p:attrName>
                                        </p:attrNameLst>
                                      </p:cBhvr>
                                      <p:to>
                                        <p:strVal val="visible"/>
                                      </p:to>
                                    </p:set>
                                    <p:animEffect transition="in" filter="fade">
                                      <p:cBhvr>
                                        <p:cTn id="117" dur="500"/>
                                        <p:tgtEl>
                                          <p:spTgt spid="640"/>
                                        </p:tgtEl>
                                      </p:cBhvr>
                                    </p:animEffect>
                                  </p:childTnLst>
                                </p:cTn>
                              </p:par>
                              <p:par>
                                <p:cTn id="118" presetID="10" presetClass="entr" presetSubtype="0" fill="hold" nodeType="withEffect">
                                  <p:stCondLst>
                                    <p:cond delay="0"/>
                                  </p:stCondLst>
                                  <p:childTnLst>
                                    <p:set>
                                      <p:cBhvr>
                                        <p:cTn id="119" dur="1" fill="hold">
                                          <p:stCondLst>
                                            <p:cond delay="0"/>
                                          </p:stCondLst>
                                        </p:cTn>
                                        <p:tgtEl>
                                          <p:spTgt spid="639"/>
                                        </p:tgtEl>
                                        <p:attrNameLst>
                                          <p:attrName>style.visibility</p:attrName>
                                        </p:attrNameLst>
                                      </p:cBhvr>
                                      <p:to>
                                        <p:strVal val="visible"/>
                                      </p:to>
                                    </p:set>
                                    <p:animEffect transition="in" filter="fade">
                                      <p:cBhvr>
                                        <p:cTn id="120" dur="500"/>
                                        <p:tgtEl>
                                          <p:spTgt spid="639"/>
                                        </p:tgtEl>
                                      </p:cBhvr>
                                    </p:animEffect>
                                  </p:childTnLst>
                                </p:cTn>
                              </p:par>
                              <p:par>
                                <p:cTn id="121" presetID="10" presetClass="entr" presetSubtype="0" fill="hold" nodeType="withEffect">
                                  <p:stCondLst>
                                    <p:cond delay="0"/>
                                  </p:stCondLst>
                                  <p:childTnLst>
                                    <p:set>
                                      <p:cBhvr>
                                        <p:cTn id="122" dur="1" fill="hold">
                                          <p:stCondLst>
                                            <p:cond delay="0"/>
                                          </p:stCondLst>
                                        </p:cTn>
                                        <p:tgtEl>
                                          <p:spTgt spid="642"/>
                                        </p:tgtEl>
                                        <p:attrNameLst>
                                          <p:attrName>style.visibility</p:attrName>
                                        </p:attrNameLst>
                                      </p:cBhvr>
                                      <p:to>
                                        <p:strVal val="visible"/>
                                      </p:to>
                                    </p:set>
                                    <p:animEffect transition="in" filter="fade">
                                      <p:cBhvr>
                                        <p:cTn id="123" dur="500"/>
                                        <p:tgtEl>
                                          <p:spTgt spid="642"/>
                                        </p:tgtEl>
                                      </p:cBhvr>
                                    </p:animEffect>
                                  </p:childTnLst>
                                </p:cTn>
                              </p:par>
                              <p:par>
                                <p:cTn id="124" presetID="10" presetClass="entr" presetSubtype="0" fill="hold" nodeType="withEffect">
                                  <p:stCondLst>
                                    <p:cond delay="0"/>
                                  </p:stCondLst>
                                  <p:childTnLst>
                                    <p:set>
                                      <p:cBhvr>
                                        <p:cTn id="125" dur="1" fill="hold">
                                          <p:stCondLst>
                                            <p:cond delay="0"/>
                                          </p:stCondLst>
                                        </p:cTn>
                                        <p:tgtEl>
                                          <p:spTgt spid="646"/>
                                        </p:tgtEl>
                                        <p:attrNameLst>
                                          <p:attrName>style.visibility</p:attrName>
                                        </p:attrNameLst>
                                      </p:cBhvr>
                                      <p:to>
                                        <p:strVal val="visible"/>
                                      </p:to>
                                    </p:set>
                                    <p:animEffect transition="in" filter="fade">
                                      <p:cBhvr>
                                        <p:cTn id="126" dur="500"/>
                                        <p:tgtEl>
                                          <p:spTgt spid="6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07"/>
                                        </p:tgtEl>
                                        <p:attrNameLst>
                                          <p:attrName>style.visibility</p:attrName>
                                        </p:attrNameLst>
                                      </p:cBhvr>
                                      <p:to>
                                        <p:strVal val="visible"/>
                                      </p:to>
                                    </p:set>
                                    <p:animEffect transition="in" filter="fade">
                                      <p:cBhvr>
                                        <p:cTn id="131" dur="5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41"/>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652" name="Google Shape;652;p41"/>
          <p:cNvPicPr preferRelativeResize="0"/>
          <p:nvPr/>
        </p:nvPicPr>
        <p:blipFill rotWithShape="1">
          <a:blip r:embed="rId4">
            <a:alphaModFix/>
          </a:blip>
          <a:srcRect/>
          <a:stretch/>
        </p:blipFill>
        <p:spPr>
          <a:xfrm>
            <a:off x="6630253" y="888631"/>
            <a:ext cx="5294525" cy="1256677"/>
          </a:xfrm>
          <a:prstGeom prst="rect">
            <a:avLst/>
          </a:prstGeom>
          <a:noFill/>
          <a:ln>
            <a:noFill/>
          </a:ln>
        </p:spPr>
      </p:pic>
      <p:grpSp>
        <p:nvGrpSpPr>
          <p:cNvPr id="653" name="Google Shape;653;p41"/>
          <p:cNvGrpSpPr/>
          <p:nvPr/>
        </p:nvGrpSpPr>
        <p:grpSpPr>
          <a:xfrm>
            <a:off x="0" y="2474999"/>
            <a:ext cx="18287996" cy="3873781"/>
            <a:chOff x="0" y="-38100"/>
            <a:chExt cx="4816592" cy="1020255"/>
          </a:xfrm>
        </p:grpSpPr>
        <p:sp>
          <p:nvSpPr>
            <p:cNvPr id="654" name="Google Shape;654;p41"/>
            <p:cNvSpPr/>
            <p:nvPr/>
          </p:nvSpPr>
          <p:spPr>
            <a:xfrm>
              <a:off x="0" y="0"/>
              <a:ext cx="4816592" cy="982155"/>
            </a:xfrm>
            <a:custGeom>
              <a:avLst/>
              <a:gdLst/>
              <a:ahLst/>
              <a:cxnLst/>
              <a:rect l="l" t="t" r="r" b="b"/>
              <a:pathLst>
                <a:path w="4816592" h="982155" extrusionOk="0">
                  <a:moveTo>
                    <a:pt x="0" y="0"/>
                  </a:moveTo>
                  <a:lnTo>
                    <a:pt x="4816592" y="0"/>
                  </a:lnTo>
                  <a:lnTo>
                    <a:pt x="4816592" y="982155"/>
                  </a:lnTo>
                  <a:lnTo>
                    <a:pt x="0" y="982155"/>
                  </a:lnTo>
                  <a:close/>
                </a:path>
              </a:pathLst>
            </a:custGeom>
            <a:solidFill>
              <a:srgbClr val="B29E84"/>
            </a:solidFill>
            <a:ln>
              <a:noFill/>
            </a:ln>
          </p:spPr>
        </p:sp>
        <p:sp>
          <p:nvSpPr>
            <p:cNvPr id="655" name="Google Shape;655;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656" name="Google Shape;656;p41"/>
          <p:cNvSpPr txBox="1"/>
          <p:nvPr/>
        </p:nvSpPr>
        <p:spPr>
          <a:xfrm>
            <a:off x="1786070" y="3331695"/>
            <a:ext cx="14982891"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a:solidFill>
                  <a:srgbClr val="3B2F20"/>
                </a:solidFill>
                <a:latin typeface="Montserrat"/>
                <a:ea typeface="Montserrat"/>
                <a:cs typeface="Montserrat"/>
                <a:sym typeface="Montserrat"/>
              </a:rPr>
              <a:t>FREE TEMPLATES FOR ALL YOUR PRESENTATION NEEDS</a:t>
            </a:r>
            <a:endParaRPr/>
          </a:p>
        </p:txBody>
      </p:sp>
      <p:sp>
        <p:nvSpPr>
          <p:cNvPr id="657" name="Google Shape;657;p41"/>
          <p:cNvSpPr txBox="1"/>
          <p:nvPr/>
        </p:nvSpPr>
        <p:spPr>
          <a:xfrm>
            <a:off x="730133"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For PowerPoint, Google Slides, and Canva</a:t>
            </a:r>
            <a:endParaRPr/>
          </a:p>
        </p:txBody>
      </p:sp>
      <p:sp>
        <p:nvSpPr>
          <p:cNvPr id="658" name="Google Shape;658;p41"/>
          <p:cNvSpPr txBox="1"/>
          <p:nvPr/>
        </p:nvSpPr>
        <p:spPr>
          <a:xfrm>
            <a:off x="5337857"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100% free for personal or commercial use</a:t>
            </a:r>
            <a:endParaRPr/>
          </a:p>
        </p:txBody>
      </p:sp>
      <p:sp>
        <p:nvSpPr>
          <p:cNvPr id="659" name="Google Shape;659;p41"/>
          <p:cNvSpPr txBox="1"/>
          <p:nvPr/>
        </p:nvSpPr>
        <p:spPr>
          <a:xfrm>
            <a:off x="9527358"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Ready to use, professional, and customizable</a:t>
            </a:r>
            <a:endParaRPr/>
          </a:p>
        </p:txBody>
      </p:sp>
      <p:sp>
        <p:nvSpPr>
          <p:cNvPr id="660" name="Google Shape;660;p41"/>
          <p:cNvSpPr txBox="1"/>
          <p:nvPr/>
        </p:nvSpPr>
        <p:spPr>
          <a:xfrm>
            <a:off x="13718825"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Blow your audience away with attractive visuals</a:t>
            </a:r>
            <a:endParaRPr/>
          </a:p>
        </p:txBody>
      </p:sp>
      <p:pic>
        <p:nvPicPr>
          <p:cNvPr id="661" name="Google Shape;661;p41"/>
          <p:cNvPicPr preferRelativeResize="0"/>
          <p:nvPr/>
        </p:nvPicPr>
        <p:blipFill rotWithShape="1">
          <a:blip r:embed="rId5">
            <a:alphaModFix/>
          </a:blip>
          <a:srcRect/>
          <a:stretch/>
        </p:blipFill>
        <p:spPr>
          <a:xfrm>
            <a:off x="1915846" y="6542420"/>
            <a:ext cx="1467617" cy="1601037"/>
          </a:xfrm>
          <a:prstGeom prst="rect">
            <a:avLst/>
          </a:prstGeom>
          <a:noFill/>
          <a:ln>
            <a:noFill/>
          </a:ln>
        </p:spPr>
      </p:pic>
      <p:pic>
        <p:nvPicPr>
          <p:cNvPr id="662" name="Google Shape;662;p41"/>
          <p:cNvPicPr preferRelativeResize="0"/>
          <p:nvPr/>
        </p:nvPicPr>
        <p:blipFill rotWithShape="1">
          <a:blip r:embed="rId5">
            <a:alphaModFix/>
          </a:blip>
          <a:srcRect/>
          <a:stretch/>
        </p:blipFill>
        <p:spPr>
          <a:xfrm>
            <a:off x="6630253" y="6542420"/>
            <a:ext cx="1467617" cy="1601037"/>
          </a:xfrm>
          <a:prstGeom prst="rect">
            <a:avLst/>
          </a:prstGeom>
          <a:noFill/>
          <a:ln>
            <a:noFill/>
          </a:ln>
        </p:spPr>
      </p:pic>
      <p:pic>
        <p:nvPicPr>
          <p:cNvPr id="663" name="Google Shape;663;p41"/>
          <p:cNvPicPr preferRelativeResize="0"/>
          <p:nvPr/>
        </p:nvPicPr>
        <p:blipFill rotWithShape="1">
          <a:blip r:embed="rId5">
            <a:alphaModFix/>
          </a:blip>
          <a:srcRect/>
          <a:stretch/>
        </p:blipFill>
        <p:spPr>
          <a:xfrm>
            <a:off x="10713070" y="6542420"/>
            <a:ext cx="1467617" cy="1601037"/>
          </a:xfrm>
          <a:prstGeom prst="rect">
            <a:avLst/>
          </a:prstGeom>
          <a:noFill/>
          <a:ln>
            <a:noFill/>
          </a:ln>
        </p:spPr>
      </p:pic>
      <p:pic>
        <p:nvPicPr>
          <p:cNvPr id="664" name="Google Shape;664;p41"/>
          <p:cNvPicPr preferRelativeResize="0"/>
          <p:nvPr/>
        </p:nvPicPr>
        <p:blipFill rotWithShape="1">
          <a:blip r:embed="rId5">
            <a:alphaModFix/>
          </a:blip>
          <a:srcRect/>
          <a:stretch/>
        </p:blipFill>
        <p:spPr>
          <a:xfrm>
            <a:off x="14904537" y="6542420"/>
            <a:ext cx="1467617" cy="1601037"/>
          </a:xfrm>
          <a:prstGeom prst="rect">
            <a:avLst/>
          </a:prstGeom>
          <a:noFill/>
          <a:ln>
            <a:noFill/>
          </a:ln>
        </p:spPr>
      </p:pic>
      <p:cxnSp>
        <p:nvCxnSpPr>
          <p:cNvPr id="665" name="Google Shape;665;p41"/>
          <p:cNvCxnSpPr/>
          <p:nvPr/>
        </p:nvCxnSpPr>
        <p:spPr>
          <a:xfrm rot="5400000">
            <a:off x="-734328" y="1763028"/>
            <a:ext cx="3573681" cy="0"/>
          </a:xfrm>
          <a:prstGeom prst="straightConnector1">
            <a:avLst/>
          </a:prstGeom>
          <a:noFill/>
          <a:ln w="47625" cap="flat" cmpd="sng">
            <a:solidFill>
              <a:srgbClr val="3B2F20"/>
            </a:solidFill>
            <a:prstDash val="solid"/>
            <a:round/>
            <a:headEnd type="none" w="sm" len="sm"/>
            <a:tailEnd type="none" w="sm" len="sm"/>
          </a:ln>
        </p:spPr>
      </p:cxnSp>
      <p:cxnSp>
        <p:nvCxnSpPr>
          <p:cNvPr id="666" name="Google Shape;666;p41"/>
          <p:cNvCxnSpPr/>
          <p:nvPr/>
        </p:nvCxnSpPr>
        <p:spPr>
          <a:xfrm>
            <a:off x="1915846" y="5894588"/>
            <a:ext cx="16372154"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fade">
                                      <p:cBhvr>
                                        <p:cTn id="7" dur="500"/>
                                        <p:tgtEl>
                                          <p:spTgt spid="656"/>
                                        </p:tgtEl>
                                      </p:cBhvr>
                                    </p:animEffect>
                                  </p:childTnLst>
                                </p:cTn>
                              </p:par>
                              <p:par>
                                <p:cTn id="8" presetID="10" presetClass="entr" presetSubtype="0" fill="hold" nodeType="withEffect">
                                  <p:stCondLst>
                                    <p:cond delay="0"/>
                                  </p:stCondLst>
                                  <p:childTnLst>
                                    <p:set>
                                      <p:cBhvr>
                                        <p:cTn id="9" dur="1" fill="hold">
                                          <p:stCondLst>
                                            <p:cond delay="0"/>
                                          </p:stCondLst>
                                        </p:cTn>
                                        <p:tgtEl>
                                          <p:spTgt spid="666"/>
                                        </p:tgtEl>
                                        <p:attrNameLst>
                                          <p:attrName>style.visibility</p:attrName>
                                        </p:attrNameLst>
                                      </p:cBhvr>
                                      <p:to>
                                        <p:strVal val="visible"/>
                                      </p:to>
                                    </p:set>
                                    <p:animEffect transition="in" filter="fade">
                                      <p:cBhvr>
                                        <p:cTn id="10" dur="500"/>
                                        <p:tgtEl>
                                          <p:spTgt spid="666"/>
                                        </p:tgtEl>
                                      </p:cBhvr>
                                    </p:animEffect>
                                  </p:childTnLst>
                                </p:cTn>
                              </p:par>
                              <p:par>
                                <p:cTn id="11" presetID="10" presetClass="entr" presetSubtype="0" fill="hold" nodeType="withEffect">
                                  <p:stCondLst>
                                    <p:cond delay="0"/>
                                  </p:stCondLst>
                                  <p:childTnLst>
                                    <p:set>
                                      <p:cBhvr>
                                        <p:cTn id="12" dur="1" fill="hold">
                                          <p:stCondLst>
                                            <p:cond delay="0"/>
                                          </p:stCondLst>
                                        </p:cTn>
                                        <p:tgtEl>
                                          <p:spTgt spid="665"/>
                                        </p:tgtEl>
                                        <p:attrNameLst>
                                          <p:attrName>style.visibility</p:attrName>
                                        </p:attrNameLst>
                                      </p:cBhvr>
                                      <p:to>
                                        <p:strVal val="visible"/>
                                      </p:to>
                                    </p:set>
                                    <p:animEffect transition="in" filter="fade">
                                      <p:cBhvr>
                                        <p:cTn id="13" dur="500"/>
                                        <p:tgtEl>
                                          <p:spTgt spid="6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61"/>
                                        </p:tgtEl>
                                        <p:attrNameLst>
                                          <p:attrName>style.visibility</p:attrName>
                                        </p:attrNameLst>
                                      </p:cBhvr>
                                      <p:to>
                                        <p:strVal val="visible"/>
                                      </p:to>
                                    </p:set>
                                    <p:animEffect transition="in" filter="fade">
                                      <p:cBhvr>
                                        <p:cTn id="18" dur="500"/>
                                        <p:tgtEl>
                                          <p:spTgt spid="661"/>
                                        </p:tgtEl>
                                      </p:cBhvr>
                                    </p:animEffect>
                                  </p:childTnLst>
                                </p:cTn>
                              </p:par>
                              <p:par>
                                <p:cTn id="19" presetID="10" presetClass="entr" presetSubtype="0" fill="hold" nodeType="withEffect">
                                  <p:stCondLst>
                                    <p:cond delay="0"/>
                                  </p:stCondLst>
                                  <p:childTnLst>
                                    <p:set>
                                      <p:cBhvr>
                                        <p:cTn id="20" dur="1" fill="hold">
                                          <p:stCondLst>
                                            <p:cond delay="0"/>
                                          </p:stCondLst>
                                        </p:cTn>
                                        <p:tgtEl>
                                          <p:spTgt spid="657"/>
                                        </p:tgtEl>
                                        <p:attrNameLst>
                                          <p:attrName>style.visibility</p:attrName>
                                        </p:attrNameLst>
                                      </p:cBhvr>
                                      <p:to>
                                        <p:strVal val="visible"/>
                                      </p:to>
                                    </p:set>
                                    <p:animEffect transition="in" filter="fade">
                                      <p:cBhvr>
                                        <p:cTn id="21" dur="500"/>
                                        <p:tgtEl>
                                          <p:spTgt spid="6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8"/>
                                        </p:tgtEl>
                                        <p:attrNameLst>
                                          <p:attrName>style.visibility</p:attrName>
                                        </p:attrNameLst>
                                      </p:cBhvr>
                                      <p:to>
                                        <p:strVal val="visible"/>
                                      </p:to>
                                    </p:set>
                                    <p:animEffect transition="in" filter="fade">
                                      <p:cBhvr>
                                        <p:cTn id="26" dur="500"/>
                                        <p:tgtEl>
                                          <p:spTgt spid="658"/>
                                        </p:tgtEl>
                                      </p:cBhvr>
                                    </p:animEffect>
                                  </p:childTnLst>
                                </p:cTn>
                              </p:par>
                              <p:par>
                                <p:cTn id="27" presetID="10" presetClass="entr" presetSubtype="0" fill="hold" nodeType="withEffect">
                                  <p:stCondLst>
                                    <p:cond delay="0"/>
                                  </p:stCondLst>
                                  <p:childTnLst>
                                    <p:set>
                                      <p:cBhvr>
                                        <p:cTn id="28" dur="1" fill="hold">
                                          <p:stCondLst>
                                            <p:cond delay="0"/>
                                          </p:stCondLst>
                                        </p:cTn>
                                        <p:tgtEl>
                                          <p:spTgt spid="662"/>
                                        </p:tgtEl>
                                        <p:attrNameLst>
                                          <p:attrName>style.visibility</p:attrName>
                                        </p:attrNameLst>
                                      </p:cBhvr>
                                      <p:to>
                                        <p:strVal val="visible"/>
                                      </p:to>
                                    </p:set>
                                    <p:animEffect transition="in" filter="fade">
                                      <p:cBhvr>
                                        <p:cTn id="29" dur="500"/>
                                        <p:tgtEl>
                                          <p:spTgt spid="6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9"/>
                                        </p:tgtEl>
                                        <p:attrNameLst>
                                          <p:attrName>style.visibility</p:attrName>
                                        </p:attrNameLst>
                                      </p:cBhvr>
                                      <p:to>
                                        <p:strVal val="visible"/>
                                      </p:to>
                                    </p:set>
                                    <p:animEffect transition="in" filter="fade">
                                      <p:cBhvr>
                                        <p:cTn id="34" dur="500"/>
                                        <p:tgtEl>
                                          <p:spTgt spid="659"/>
                                        </p:tgtEl>
                                      </p:cBhvr>
                                    </p:animEffect>
                                  </p:childTnLst>
                                </p:cTn>
                              </p:par>
                              <p:par>
                                <p:cTn id="35" presetID="10" presetClass="entr" presetSubtype="0" fill="hold" nodeType="withEffect">
                                  <p:stCondLst>
                                    <p:cond delay="0"/>
                                  </p:stCondLst>
                                  <p:childTnLst>
                                    <p:set>
                                      <p:cBhvr>
                                        <p:cTn id="36" dur="1" fill="hold">
                                          <p:stCondLst>
                                            <p:cond delay="0"/>
                                          </p:stCondLst>
                                        </p:cTn>
                                        <p:tgtEl>
                                          <p:spTgt spid="663"/>
                                        </p:tgtEl>
                                        <p:attrNameLst>
                                          <p:attrName>style.visibility</p:attrName>
                                        </p:attrNameLst>
                                      </p:cBhvr>
                                      <p:to>
                                        <p:strVal val="visible"/>
                                      </p:to>
                                    </p:set>
                                    <p:animEffect transition="in" filter="fade">
                                      <p:cBhvr>
                                        <p:cTn id="37" dur="500"/>
                                        <p:tgtEl>
                                          <p:spTgt spid="6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4"/>
                                        </p:tgtEl>
                                        <p:attrNameLst>
                                          <p:attrName>style.visibility</p:attrName>
                                        </p:attrNameLst>
                                      </p:cBhvr>
                                      <p:to>
                                        <p:strVal val="visible"/>
                                      </p:to>
                                    </p:set>
                                    <p:animEffect transition="in" filter="fade">
                                      <p:cBhvr>
                                        <p:cTn id="42" dur="500"/>
                                        <p:tgtEl>
                                          <p:spTgt spid="664"/>
                                        </p:tgtEl>
                                      </p:cBhvr>
                                    </p:animEffect>
                                  </p:childTnLst>
                                </p:cTn>
                              </p:par>
                              <p:par>
                                <p:cTn id="43" presetID="10" presetClass="entr" presetSubtype="0" fill="hold" nodeType="withEffect">
                                  <p:stCondLst>
                                    <p:cond delay="0"/>
                                  </p:stCondLst>
                                  <p:childTnLst>
                                    <p:set>
                                      <p:cBhvr>
                                        <p:cTn id="44" dur="1" fill="hold">
                                          <p:stCondLst>
                                            <p:cond delay="0"/>
                                          </p:stCondLst>
                                        </p:cTn>
                                        <p:tgtEl>
                                          <p:spTgt spid="660"/>
                                        </p:tgtEl>
                                        <p:attrNameLst>
                                          <p:attrName>style.visibility</p:attrName>
                                        </p:attrNameLst>
                                      </p:cBhvr>
                                      <p:to>
                                        <p:strVal val="visible"/>
                                      </p:to>
                                    </p:set>
                                    <p:animEffect transition="in" filter="fade">
                                      <p:cBhvr>
                                        <p:cTn id="45" dur="500"/>
                                        <p:tgtEl>
                                          <p:spTgt spid="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17" name="Google Shape;417;p33"/>
          <p:cNvCxnSpPr>
            <a:cxnSpLocks/>
          </p:cNvCxnSpPr>
          <p:nvPr/>
        </p:nvCxnSpPr>
        <p:spPr>
          <a:xfrm flipV="1">
            <a:off x="12254708" y="3609975"/>
            <a:ext cx="2" cy="10221915"/>
          </a:xfrm>
          <a:prstGeom prst="straightConnector1">
            <a:avLst/>
          </a:prstGeom>
          <a:noFill/>
          <a:ln w="47625" cap="flat" cmpd="sng">
            <a:solidFill>
              <a:srgbClr val="3B2F20"/>
            </a:solidFill>
            <a:prstDash val="solid"/>
            <a:round/>
            <a:headEnd type="none" w="sm" len="sm"/>
            <a:tailEnd type="none" w="sm" len="sm"/>
          </a:ln>
        </p:spPr>
      </p:cxnSp>
      <p:cxnSp>
        <p:nvCxnSpPr>
          <p:cNvPr id="418" name="Google Shape;418;p33"/>
          <p:cNvCxnSpPr/>
          <p:nvPr/>
        </p:nvCxnSpPr>
        <p:spPr>
          <a:xfrm rot="10800000">
            <a:off x="-722396" y="54926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581025" y="513403"/>
            <a:ext cx="1693545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Removing tags and emoji</a:t>
            </a:r>
            <a:endParaRPr dirty="0"/>
          </a:p>
        </p:txBody>
      </p:sp>
      <p:sp>
        <p:nvSpPr>
          <p:cNvPr id="420" name="Google Shape;420;p33"/>
          <p:cNvSpPr txBox="1"/>
          <p:nvPr/>
        </p:nvSpPr>
        <p:spPr>
          <a:xfrm>
            <a:off x="581025" y="3686126"/>
            <a:ext cx="9101722" cy="1400383"/>
          </a:xfrm>
          <a:prstGeom prst="rect">
            <a:avLst/>
          </a:prstGeom>
          <a:noFill/>
          <a:ln>
            <a:noFill/>
          </a:ln>
        </p:spPr>
        <p:txBody>
          <a:bodyPr spcFirstLastPara="1" wrap="square" lIns="0" tIns="0" rIns="0" bIns="0" anchor="t" anchorCtr="0">
            <a:spAutoFit/>
          </a:bodyPr>
          <a:lstStyle/>
          <a:p>
            <a:pPr lvl="0">
              <a:lnSpc>
                <a:spcPct val="130000"/>
              </a:lnSpc>
            </a:pPr>
            <a:r>
              <a:rPr lang="en-US" sz="3500" dirty="0">
                <a:solidFill>
                  <a:srgbClr val="3B2F20"/>
                </a:solidFill>
                <a:latin typeface="Cabin"/>
                <a:ea typeface="Cabin"/>
                <a:cs typeface="Cabin"/>
                <a:sym typeface="Cabin"/>
              </a:rPr>
              <a:t>We have performed some data cleaning</a:t>
            </a:r>
          </a:p>
          <a:p>
            <a:pPr lvl="0">
              <a:lnSpc>
                <a:spcPct val="130000"/>
              </a:lnSpc>
            </a:pPr>
            <a:r>
              <a:rPr lang="en-US" sz="3500" dirty="0">
                <a:solidFill>
                  <a:srgbClr val="3B2F20"/>
                </a:solidFill>
                <a:latin typeface="Cabin"/>
                <a:sym typeface="Cabin"/>
              </a:rPr>
              <a:t>on the set, removing tags and emoji</a:t>
            </a:r>
            <a:endParaRPr dirty="0"/>
          </a:p>
        </p:txBody>
      </p:sp>
      <p:sp>
        <p:nvSpPr>
          <p:cNvPr id="421" name="Google Shape;421;p33"/>
          <p:cNvSpPr txBox="1"/>
          <p:nvPr/>
        </p:nvSpPr>
        <p:spPr>
          <a:xfrm>
            <a:off x="400411" y="5814248"/>
            <a:ext cx="8467362" cy="2347950"/>
          </a:xfrm>
          <a:prstGeom prst="rect">
            <a:avLst/>
          </a:prstGeom>
          <a:noFill/>
          <a:ln>
            <a:noFill/>
          </a:ln>
        </p:spPr>
        <p:txBody>
          <a:bodyPr spcFirstLastPara="1" wrap="square" lIns="0" tIns="0" rIns="0" bIns="0" anchor="t" anchorCtr="0">
            <a:spAutoFit/>
          </a:bodyPr>
          <a:lstStyle/>
          <a:p>
            <a:pPr marL="269875" lvl="1">
              <a:lnSpc>
                <a:spcPct val="140016"/>
              </a:lnSpc>
              <a:buClr>
                <a:srgbClr val="3B2F20"/>
              </a:buClr>
              <a:buSzPts val="2499"/>
            </a:pPr>
            <a:r>
              <a:rPr lang="it-IT" sz="2499" dirty="0" err="1">
                <a:solidFill>
                  <a:srgbClr val="3B2F20"/>
                </a:solidFill>
                <a:latin typeface="Cabin"/>
                <a:ea typeface="Cabin"/>
                <a:cs typeface="Cabin"/>
                <a:sym typeface="Cabin"/>
              </a:rPr>
              <a:t>We</a:t>
            </a:r>
            <a:r>
              <a:rPr lang="it-IT" sz="2499" dirty="0">
                <a:solidFill>
                  <a:srgbClr val="3B2F20"/>
                </a:solidFill>
                <a:latin typeface="Cabin"/>
                <a:ea typeface="Cabin"/>
                <a:cs typeface="Cabin"/>
                <a:sym typeface="Cabin"/>
              </a:rPr>
              <a:t> </a:t>
            </a:r>
            <a:r>
              <a:rPr lang="it-IT" sz="2499" dirty="0" err="1">
                <a:solidFill>
                  <a:srgbClr val="3B2F20"/>
                </a:solidFill>
                <a:latin typeface="Cabin"/>
                <a:ea typeface="Cabin"/>
                <a:cs typeface="Cabin"/>
                <a:sym typeface="Cabin"/>
              </a:rPr>
              <a:t>have</a:t>
            </a:r>
            <a:r>
              <a:rPr lang="it-IT" sz="2499" dirty="0">
                <a:solidFill>
                  <a:srgbClr val="3B2F20"/>
                </a:solidFill>
                <a:latin typeface="Cabin"/>
                <a:ea typeface="Cabin"/>
                <a:cs typeface="Cabin"/>
                <a:sym typeface="Cabin"/>
              </a:rPr>
              <a:t> </a:t>
            </a:r>
            <a:r>
              <a:rPr lang="it-IT" sz="2499" dirty="0" err="1">
                <a:solidFill>
                  <a:srgbClr val="3B2F20"/>
                </a:solidFill>
                <a:latin typeface="Cabin"/>
                <a:ea typeface="Cabin"/>
                <a:cs typeface="Cabin"/>
                <a:sym typeface="Cabin"/>
              </a:rPr>
              <a:t>used</a:t>
            </a:r>
            <a:r>
              <a:rPr lang="it-IT" sz="2499" dirty="0">
                <a:solidFill>
                  <a:srgbClr val="3B2F20"/>
                </a:solidFill>
                <a:latin typeface="Cabin"/>
                <a:ea typeface="Cabin"/>
                <a:cs typeface="Cabin"/>
                <a:sym typeface="Cabin"/>
              </a:rPr>
              <a:t> regolar </a:t>
            </a:r>
            <a:r>
              <a:rPr lang="it-IT" sz="2499" dirty="0" err="1">
                <a:solidFill>
                  <a:srgbClr val="3B2F20"/>
                </a:solidFill>
                <a:latin typeface="Cabin"/>
                <a:ea typeface="Cabin"/>
                <a:cs typeface="Cabin"/>
                <a:sym typeface="Cabin"/>
              </a:rPr>
              <a:t>expressions</a:t>
            </a:r>
            <a:r>
              <a:rPr lang="it-IT" sz="2499" dirty="0">
                <a:solidFill>
                  <a:srgbClr val="3B2F20"/>
                </a:solidFill>
                <a:latin typeface="Cabin"/>
                <a:ea typeface="Cabin"/>
                <a:cs typeface="Cabin"/>
                <a:sym typeface="Cabin"/>
              </a:rPr>
              <a:t> to </a:t>
            </a:r>
            <a:r>
              <a:rPr lang="it-IT" sz="2499" dirty="0" err="1">
                <a:solidFill>
                  <a:srgbClr val="3B2F20"/>
                </a:solidFill>
                <a:latin typeface="Cabin"/>
                <a:ea typeface="Cabin"/>
                <a:cs typeface="Cabin"/>
                <a:sym typeface="Cabin"/>
              </a:rPr>
              <a:t>identify</a:t>
            </a:r>
            <a:r>
              <a:rPr lang="it-IT" sz="2499" dirty="0">
                <a:solidFill>
                  <a:srgbClr val="3B2F20"/>
                </a:solidFill>
                <a:latin typeface="Cabin"/>
                <a:ea typeface="Cabin"/>
                <a:cs typeface="Cabin"/>
                <a:sym typeface="Cabin"/>
              </a:rPr>
              <a:t> patterns in the datasets and </a:t>
            </a:r>
            <a:r>
              <a:rPr lang="it-IT" sz="2499" dirty="0" err="1">
                <a:solidFill>
                  <a:srgbClr val="3B2F20"/>
                </a:solidFill>
                <a:latin typeface="Cabin"/>
                <a:ea typeface="Cabin"/>
                <a:cs typeface="Cabin"/>
                <a:sym typeface="Cabin"/>
              </a:rPr>
              <a:t>clean</a:t>
            </a:r>
            <a:r>
              <a:rPr lang="it-IT" sz="2499" dirty="0">
                <a:solidFill>
                  <a:srgbClr val="3B2F20"/>
                </a:solidFill>
                <a:latin typeface="Cabin"/>
                <a:ea typeface="Cabin"/>
                <a:cs typeface="Cabin"/>
                <a:sym typeface="Cabin"/>
              </a:rPr>
              <a:t> </a:t>
            </a:r>
            <a:r>
              <a:rPr lang="it-IT" sz="2499" dirty="0" err="1">
                <a:solidFill>
                  <a:srgbClr val="3B2F20"/>
                </a:solidFill>
                <a:latin typeface="Cabin"/>
                <a:ea typeface="Cabin"/>
                <a:cs typeface="Cabin"/>
                <a:sym typeface="Cabin"/>
              </a:rPr>
              <a:t>them</a:t>
            </a:r>
            <a:r>
              <a:rPr lang="it-IT" sz="2499" dirty="0">
                <a:solidFill>
                  <a:srgbClr val="3B2F20"/>
                </a:solidFill>
                <a:latin typeface="Cabin"/>
                <a:ea typeface="Cabin"/>
                <a:cs typeface="Cabin"/>
                <a:sym typeface="Cabin"/>
              </a:rPr>
              <a:t>:</a:t>
            </a:r>
            <a:endParaRPr dirty="0"/>
          </a:p>
          <a:p>
            <a:pPr marL="539750" marR="0" lvl="1" indent="-269875" algn="l" rtl="0">
              <a:lnSpc>
                <a:spcPct val="140000"/>
              </a:lnSpc>
              <a:spcBef>
                <a:spcPts val="0"/>
              </a:spcBef>
              <a:spcAft>
                <a:spcPts val="0"/>
              </a:spcAft>
              <a:buClr>
                <a:srgbClr val="3B2F20"/>
              </a:buClr>
              <a:buSzPts val="2500"/>
              <a:buFont typeface="Arial"/>
              <a:buChar char="•"/>
            </a:pPr>
            <a:r>
              <a:rPr lang="en-US" sz="2500" dirty="0">
                <a:solidFill>
                  <a:srgbClr val="3B2F20"/>
                </a:solidFill>
                <a:latin typeface="Cabin"/>
                <a:sym typeface="Cabin"/>
              </a:rPr>
              <a:t>r”&lt;(MENTION_\d+|URL)&gt;\s*”</a:t>
            </a:r>
          </a:p>
          <a:p>
            <a:pPr marL="539750" lvl="1" indent="-269875">
              <a:lnSpc>
                <a:spcPct val="140000"/>
              </a:lnSpc>
              <a:buClr>
                <a:srgbClr val="3B2F20"/>
              </a:buClr>
              <a:buSzPts val="2500"/>
              <a:buFont typeface="Arial"/>
              <a:buChar char="•"/>
            </a:pPr>
            <a:r>
              <a:rPr lang="it-IT" sz="2000" dirty="0">
                <a:solidFill>
                  <a:srgbClr val="3B2F20"/>
                </a:solidFill>
                <a:latin typeface="Cabin" panose="020B0604020202020204" charset="0"/>
              </a:rPr>
              <a:t>u'(' + </a:t>
            </a:r>
            <a:r>
              <a:rPr lang="it-IT" sz="2000" dirty="0" err="1">
                <a:solidFill>
                  <a:srgbClr val="3B2F20"/>
                </a:solidFill>
                <a:latin typeface="Cabin" panose="020B0604020202020204" charset="0"/>
              </a:rPr>
              <a:t>u'|'.join</a:t>
            </a:r>
            <a:r>
              <a:rPr lang="it-IT" sz="2000" dirty="0">
                <a:solidFill>
                  <a:srgbClr val="3B2F20"/>
                </a:solidFill>
                <a:latin typeface="Cabin" panose="020B0604020202020204" charset="0"/>
              </a:rPr>
              <a:t>(</a:t>
            </a:r>
            <a:r>
              <a:rPr lang="it-IT" sz="2000" dirty="0" err="1">
                <a:solidFill>
                  <a:srgbClr val="3B2F20"/>
                </a:solidFill>
                <a:latin typeface="Cabin" panose="020B0604020202020204" charset="0"/>
              </a:rPr>
              <a:t>re.escape</a:t>
            </a:r>
            <a:r>
              <a:rPr lang="it-IT" sz="2000" dirty="0">
                <a:solidFill>
                  <a:srgbClr val="3B2F20"/>
                </a:solidFill>
                <a:latin typeface="Cabin" panose="020B0604020202020204" charset="0"/>
              </a:rPr>
              <a:t>(u) for u in </a:t>
            </a:r>
            <a:r>
              <a:rPr lang="it-IT" sz="2000" dirty="0" err="1">
                <a:solidFill>
                  <a:srgbClr val="3B2F20"/>
                </a:solidFill>
                <a:latin typeface="Cabin" panose="020B0604020202020204" charset="0"/>
              </a:rPr>
              <a:t>emojis</a:t>
            </a:r>
            <a:r>
              <a:rPr lang="it-IT" sz="2000" dirty="0">
                <a:solidFill>
                  <a:srgbClr val="3B2F20"/>
                </a:solidFill>
                <a:latin typeface="Cabin" panose="020B0604020202020204" charset="0"/>
              </a:rPr>
              <a:t>) + u')'</a:t>
            </a:r>
          </a:p>
          <a:p>
            <a:pPr marL="539750" marR="0" lvl="1" indent="-269875" algn="l" rtl="0">
              <a:lnSpc>
                <a:spcPct val="140000"/>
              </a:lnSpc>
              <a:spcBef>
                <a:spcPts val="0"/>
              </a:spcBef>
              <a:spcAft>
                <a:spcPts val="0"/>
              </a:spcAft>
              <a:buClr>
                <a:srgbClr val="3B2F20"/>
              </a:buClr>
              <a:buSzPts val="2500"/>
              <a:buFont typeface="Arial"/>
              <a:buChar char="•"/>
            </a:pPr>
            <a:endParaRPr dirty="0"/>
          </a:p>
        </p:txBody>
      </p:sp>
      <p:sp>
        <p:nvSpPr>
          <p:cNvPr id="2" name="Google Shape;101;p14">
            <a:extLst>
              <a:ext uri="{FF2B5EF4-FFF2-40B4-BE49-F238E27FC236}">
                <a16:creationId xmlns:a16="http://schemas.microsoft.com/office/drawing/2014/main" id="{F98478BF-030C-93E8-A53B-854C15AC1350}"/>
              </a:ext>
            </a:extLst>
          </p:cNvPr>
          <p:cNvSpPr txBox="1"/>
          <p:nvPr/>
        </p:nvSpPr>
        <p:spPr>
          <a:xfrm>
            <a:off x="9048750" y="3813839"/>
            <a:ext cx="9010649" cy="1661993"/>
          </a:xfrm>
          <a:prstGeom prst="rect">
            <a:avLst/>
          </a:prstGeom>
          <a:solidFill>
            <a:srgbClr val="FFFEF5"/>
          </a:solidFill>
          <a:ln w="76200">
            <a:solidFill>
              <a:srgbClr val="FFFEF5"/>
            </a:solidFill>
          </a:ln>
        </p:spPr>
        <p:txBody>
          <a:bodyPr spcFirstLastPara="1" wrap="square" lIns="0" tIns="0" rIns="0" bIns="0" anchor="t" anchorCtr="0">
            <a:spAutoFit/>
          </a:bodyPr>
          <a:lstStyle/>
          <a:p>
            <a:r>
              <a:rPr lang="en-US" sz="2700" dirty="0">
                <a:solidFill>
                  <a:srgbClr val="3B2F20"/>
                </a:solidFill>
                <a:latin typeface="Montserrat" panose="00000500000000000000" pitchFamily="2" charset="0"/>
              </a:rPr>
              <a:t>for row in reader:</a:t>
            </a:r>
          </a:p>
          <a:p>
            <a:r>
              <a:rPr lang="en-US" sz="2700" dirty="0">
                <a:solidFill>
                  <a:srgbClr val="3B2F20"/>
                </a:solidFill>
                <a:latin typeface="Montserrat" panose="00000500000000000000" pitchFamily="2" charset="0"/>
              </a:rPr>
              <a:t>            </a:t>
            </a:r>
            <a:r>
              <a:rPr lang="en-US" sz="2700" dirty="0" err="1">
                <a:solidFill>
                  <a:srgbClr val="3B2F20"/>
                </a:solidFill>
                <a:latin typeface="Montserrat" panose="00000500000000000000" pitchFamily="2" charset="0"/>
              </a:rPr>
              <a:t>modified_row</a:t>
            </a:r>
            <a:r>
              <a:rPr lang="en-US" sz="2700" dirty="0">
                <a:solidFill>
                  <a:srgbClr val="3B2F20"/>
                </a:solidFill>
                <a:latin typeface="Montserrat" panose="00000500000000000000" pitchFamily="2" charset="0"/>
              </a:rPr>
              <a:t> = [</a:t>
            </a:r>
            <a:r>
              <a:rPr lang="en-US" sz="2700" dirty="0" err="1">
                <a:solidFill>
                  <a:srgbClr val="3B2F20"/>
                </a:solidFill>
                <a:latin typeface="Montserrat" panose="00000500000000000000" pitchFamily="2" charset="0"/>
              </a:rPr>
              <a:t>re.sub</a:t>
            </a:r>
            <a:r>
              <a:rPr lang="en-US" sz="2700" dirty="0">
                <a:solidFill>
                  <a:srgbClr val="3B2F20"/>
                </a:solidFill>
                <a:latin typeface="Montserrat" panose="00000500000000000000" pitchFamily="2" charset="0"/>
              </a:rPr>
              <a:t>(pattern, "", </a:t>
            </a:r>
          </a:p>
          <a:p>
            <a:r>
              <a:rPr lang="en-US" sz="2700" dirty="0">
                <a:solidFill>
                  <a:srgbClr val="3B2F20"/>
                </a:solidFill>
                <a:latin typeface="Montserrat" panose="00000500000000000000" pitchFamily="2" charset="0"/>
              </a:rPr>
              <a:t>					      cell) for cell in row]</a:t>
            </a:r>
          </a:p>
          <a:p>
            <a:r>
              <a:rPr lang="en-US" sz="2700" dirty="0">
                <a:solidFill>
                  <a:srgbClr val="3B2F20"/>
                </a:solidFill>
                <a:latin typeface="Montserrat" panose="00000500000000000000" pitchFamily="2" charset="0"/>
              </a:rPr>
              <a:t>            </a:t>
            </a:r>
            <a:r>
              <a:rPr lang="en-US" sz="2700" dirty="0" err="1">
                <a:solidFill>
                  <a:srgbClr val="3B2F20"/>
                </a:solidFill>
                <a:latin typeface="Montserrat" panose="00000500000000000000" pitchFamily="2" charset="0"/>
              </a:rPr>
              <a:t>writer.writerow</a:t>
            </a:r>
            <a:r>
              <a:rPr lang="en-US" sz="2700" dirty="0">
                <a:solidFill>
                  <a:srgbClr val="3B2F20"/>
                </a:solidFill>
                <a:latin typeface="Montserrat" panose="00000500000000000000" pitchFamily="2" charset="0"/>
              </a:rPr>
              <a:t>(</a:t>
            </a:r>
            <a:r>
              <a:rPr lang="en-US" sz="2700" dirty="0" err="1">
                <a:solidFill>
                  <a:srgbClr val="3B2F20"/>
                </a:solidFill>
                <a:latin typeface="Montserrat" panose="00000500000000000000" pitchFamily="2" charset="0"/>
              </a:rPr>
              <a:t>modified_row</a:t>
            </a:r>
            <a:r>
              <a:rPr lang="en-US" sz="2700" dirty="0">
                <a:solidFill>
                  <a:srgbClr val="3B2F20"/>
                </a:solidFill>
                <a:latin typeface="Montserrat" panose="00000500000000000000" pitchFamily="2" charset="0"/>
              </a:rPr>
              <a:t>)</a:t>
            </a:r>
          </a:p>
        </p:txBody>
      </p:sp>
      <p:sp>
        <p:nvSpPr>
          <p:cNvPr id="4" name="Google Shape;101;p14">
            <a:extLst>
              <a:ext uri="{FF2B5EF4-FFF2-40B4-BE49-F238E27FC236}">
                <a16:creationId xmlns:a16="http://schemas.microsoft.com/office/drawing/2014/main" id="{409BF736-56D8-9EFA-B0EA-FDC6AAE27377}"/>
              </a:ext>
            </a:extLst>
          </p:cNvPr>
          <p:cNvSpPr txBox="1"/>
          <p:nvPr/>
        </p:nvSpPr>
        <p:spPr>
          <a:xfrm>
            <a:off x="9048749" y="6824980"/>
            <a:ext cx="9010649" cy="1723549"/>
          </a:xfrm>
          <a:prstGeom prst="rect">
            <a:avLst/>
          </a:prstGeom>
          <a:solidFill>
            <a:srgbClr val="FFFEF5"/>
          </a:solidFill>
          <a:ln w="76200">
            <a:solidFill>
              <a:srgbClr val="FFFEF5"/>
            </a:solidFill>
          </a:ln>
        </p:spPr>
        <p:txBody>
          <a:bodyPr spcFirstLastPara="1" wrap="square" lIns="0" tIns="0" rIns="0" bIns="0" anchor="t" anchorCtr="0">
            <a:spAutoFit/>
          </a:bodyPr>
          <a:lstStyle/>
          <a:p>
            <a:r>
              <a:rPr lang="en-US" sz="2800" dirty="0">
                <a:solidFill>
                  <a:srgbClr val="57514A"/>
                </a:solidFill>
                <a:latin typeface="Montserrat" panose="00000500000000000000" pitchFamily="2" charset="0"/>
              </a:rPr>
              <a:t>for row in reader:</a:t>
            </a:r>
          </a:p>
          <a:p>
            <a:r>
              <a:rPr lang="en-US" sz="2800" dirty="0">
                <a:solidFill>
                  <a:srgbClr val="57514A"/>
                </a:solidFill>
                <a:latin typeface="Montserrat" panose="00000500000000000000" pitchFamily="2" charset="0"/>
              </a:rPr>
              <a:t>            </a:t>
            </a:r>
            <a:r>
              <a:rPr lang="en-US" sz="2800" dirty="0" err="1">
                <a:solidFill>
                  <a:srgbClr val="57514A"/>
                </a:solidFill>
                <a:latin typeface="Montserrat" panose="00000500000000000000" pitchFamily="2" charset="0"/>
              </a:rPr>
              <a:t>modified_row</a:t>
            </a:r>
            <a:r>
              <a:rPr lang="en-US" sz="2800" dirty="0">
                <a:solidFill>
                  <a:srgbClr val="57514A"/>
                </a:solidFill>
                <a:latin typeface="Montserrat" panose="00000500000000000000" pitchFamily="2" charset="0"/>
              </a:rPr>
              <a:t> = [</a:t>
            </a:r>
            <a:r>
              <a:rPr lang="en-US" sz="2800" dirty="0" err="1">
                <a:solidFill>
                  <a:srgbClr val="57514A"/>
                </a:solidFill>
                <a:latin typeface="Montserrat" panose="00000500000000000000" pitchFamily="2" charset="0"/>
              </a:rPr>
              <a:t>remove_emoji</a:t>
            </a:r>
            <a:r>
              <a:rPr lang="en-US" sz="2800" dirty="0">
                <a:solidFill>
                  <a:srgbClr val="57514A"/>
                </a:solidFill>
                <a:latin typeface="Montserrat" panose="00000500000000000000" pitchFamily="2" charset="0"/>
              </a:rPr>
              <a:t>(cell) for </a:t>
            </a:r>
          </a:p>
          <a:p>
            <a:r>
              <a:rPr lang="en-US" sz="2800" dirty="0">
                <a:solidFill>
                  <a:srgbClr val="57514A"/>
                </a:solidFill>
                <a:latin typeface="Montserrat" panose="00000500000000000000" pitchFamily="2" charset="0"/>
              </a:rPr>
              <a:t>					cell in row]</a:t>
            </a:r>
          </a:p>
          <a:p>
            <a:r>
              <a:rPr lang="en-US" sz="2800" dirty="0">
                <a:solidFill>
                  <a:srgbClr val="57514A"/>
                </a:solidFill>
                <a:latin typeface="Montserrat" panose="00000500000000000000" pitchFamily="2" charset="0"/>
              </a:rPr>
              <a:t>            </a:t>
            </a:r>
            <a:r>
              <a:rPr lang="en-US" sz="2800" dirty="0" err="1">
                <a:solidFill>
                  <a:srgbClr val="57514A"/>
                </a:solidFill>
                <a:latin typeface="Montserrat" panose="00000500000000000000" pitchFamily="2" charset="0"/>
              </a:rPr>
              <a:t>writer.writerow</a:t>
            </a:r>
            <a:r>
              <a:rPr lang="en-US" sz="2800" dirty="0">
                <a:solidFill>
                  <a:srgbClr val="57514A"/>
                </a:solidFill>
                <a:latin typeface="Montserrat" panose="00000500000000000000" pitchFamily="2" charset="0"/>
              </a:rPr>
              <a:t>(</a:t>
            </a:r>
            <a:r>
              <a:rPr lang="en-US" sz="2800" dirty="0" err="1">
                <a:solidFill>
                  <a:srgbClr val="57514A"/>
                </a:solidFill>
                <a:latin typeface="Montserrat" panose="00000500000000000000" pitchFamily="2" charset="0"/>
              </a:rPr>
              <a:t>modified_row</a:t>
            </a:r>
            <a:r>
              <a:rPr lang="en-US" sz="2800" dirty="0">
                <a:solidFill>
                  <a:srgbClr val="57514A"/>
                </a:solidFill>
                <a:latin typeface="Montserrat" panose="00000500000000000000" pitchFamily="2" charset="0"/>
              </a:rPr>
              <a:t>)</a:t>
            </a:r>
          </a:p>
        </p:txBody>
      </p:sp>
    </p:spTree>
    <p:extLst>
      <p:ext uri="{BB962C8B-B14F-4D97-AF65-F5344CB8AC3E}">
        <p14:creationId xmlns:p14="http://schemas.microsoft.com/office/powerpoint/2010/main" val="65416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7"/>
                                        </p:tgtEl>
                                        <p:attrNameLst>
                                          <p:attrName>style.visibility</p:attrName>
                                        </p:attrNameLst>
                                      </p:cBhvr>
                                      <p:to>
                                        <p:strVal val="visible"/>
                                      </p:to>
                                    </p:set>
                                    <p:animEffect transition="in" filter="fade">
                                      <p:cBhvr>
                                        <p:cTn id="15" dur="500"/>
                                        <p:tgtEl>
                                          <p:spTgt spid="4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0"/>
                                        </p:tgtEl>
                                        <p:attrNameLst>
                                          <p:attrName>style.visibility</p:attrName>
                                        </p:attrNameLst>
                                      </p:cBhvr>
                                      <p:to>
                                        <p:strVal val="visible"/>
                                      </p:to>
                                    </p:set>
                                    <p:animEffect transition="in" filter="fade">
                                      <p:cBhvr>
                                        <p:cTn id="20" dur="500"/>
                                        <p:tgtEl>
                                          <p:spTgt spid="420"/>
                                        </p:tgtEl>
                                      </p:cBhvr>
                                    </p:animEffect>
                                  </p:childTnLst>
                                </p:cTn>
                              </p:par>
                              <p:par>
                                <p:cTn id="21" presetID="10" presetClass="entr" presetSubtype="0" fill="hold" nodeType="withEffect">
                                  <p:stCondLst>
                                    <p:cond delay="0"/>
                                  </p:stCondLst>
                                  <p:childTnLst>
                                    <p:set>
                                      <p:cBhvr>
                                        <p:cTn id="22" dur="1" fill="hold">
                                          <p:stCondLst>
                                            <p:cond delay="0"/>
                                          </p:stCondLst>
                                        </p:cTn>
                                        <p:tgtEl>
                                          <p:spTgt spid="421"/>
                                        </p:tgtEl>
                                        <p:attrNameLst>
                                          <p:attrName>style.visibility</p:attrName>
                                        </p:attrNameLst>
                                      </p:cBhvr>
                                      <p:to>
                                        <p:strVal val="visible"/>
                                      </p:to>
                                    </p:set>
                                    <p:animEffect transition="in" filter="fade">
                                      <p:cBhvr>
                                        <p:cTn id="23" dur="500"/>
                                        <p:tgtEl>
                                          <p:spTgt spid="421"/>
                                        </p:tgtEl>
                                      </p:cBhvr>
                                    </p:animEffect>
                                  </p:childTnLst>
                                </p:cTn>
                              </p:par>
                              <p:par>
                                <p:cTn id="24" presetID="10" presetClass="entr" presetSubtype="0" fill="hold" nodeType="withEffect">
                                  <p:stCondLst>
                                    <p:cond delay="0"/>
                                  </p:stCondLst>
                                  <p:childTnLst>
                                    <p:set>
                                      <p:cBhvr>
                                        <p:cTn id="25" dur="1" fill="hold">
                                          <p:stCondLst>
                                            <p:cond delay="0"/>
                                          </p:stCondLst>
                                        </p:cTn>
                                        <p:tgtEl>
                                          <p:spTgt spid="418"/>
                                        </p:tgtEl>
                                        <p:attrNameLst>
                                          <p:attrName>style.visibility</p:attrName>
                                        </p:attrNameLst>
                                      </p:cBhvr>
                                      <p:to>
                                        <p:strVal val="visible"/>
                                      </p:to>
                                    </p:set>
                                    <p:animEffect transition="in" filter="fade">
                                      <p:cBhvr>
                                        <p:cTn id="26" dur="500"/>
                                        <p:tgtEl>
                                          <p:spTgt spid="418"/>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28" name="Google Shape;228;p21"/>
          <p:cNvSpPr txBox="1"/>
          <p:nvPr/>
        </p:nvSpPr>
        <p:spPr>
          <a:xfrm>
            <a:off x="2085673" y="1028700"/>
            <a:ext cx="14021403"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it-IT" sz="9000" b="0" i="0" u="none" strike="noStrike" cap="none" dirty="0">
                <a:solidFill>
                  <a:srgbClr val="3B2F20"/>
                </a:solidFill>
                <a:latin typeface="Montserrat"/>
                <a:ea typeface="Montserrat"/>
                <a:cs typeface="Montserrat"/>
                <a:sym typeface="Montserrat"/>
              </a:rPr>
              <a:t>RESULTS</a:t>
            </a:r>
            <a:endParaRPr dirty="0"/>
          </a:p>
        </p:txBody>
      </p:sp>
      <p:grpSp>
        <p:nvGrpSpPr>
          <p:cNvPr id="235" name="Google Shape;235;p21"/>
          <p:cNvGrpSpPr/>
          <p:nvPr/>
        </p:nvGrpSpPr>
        <p:grpSpPr>
          <a:xfrm>
            <a:off x="857664" y="4585435"/>
            <a:ext cx="7393365" cy="5701564"/>
            <a:chOff x="0" y="0"/>
            <a:chExt cx="7230530" cy="7422409"/>
          </a:xfrm>
        </p:grpSpPr>
        <p:sp>
          <p:nvSpPr>
            <p:cNvPr id="236" name="Google Shape;236;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456042" y="536510"/>
              <a:ext cx="6293795"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9" name="Google Shape;239;p21"/>
            <p:cNvSpPr txBox="1"/>
            <p:nvPr/>
          </p:nvSpPr>
          <p:spPr>
            <a:xfrm>
              <a:off x="575180" y="957797"/>
              <a:ext cx="6080167" cy="4166964"/>
            </a:xfrm>
            <a:prstGeom prst="rect">
              <a:avLst/>
            </a:prstGeom>
            <a:noFill/>
            <a:ln>
              <a:noFill/>
            </a:ln>
          </p:spPr>
          <p:txBody>
            <a:bodyPr spcFirstLastPara="1" wrap="square" lIns="0" tIns="0" rIns="0" bIns="0" anchor="t" anchorCtr="0">
              <a:spAutoFit/>
            </a:bodyPr>
            <a:lstStyle/>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0 :  &lt;MENTION_1&gt; &lt;MENTION_2&gt; Fatti trovare  te lo do volentieri e ti s***** in bocca</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1 :  &lt;MENTION_1&gt; Tu dovresti ricominciare dai semafori a fare la </a:t>
              </a:r>
              <a:r>
                <a:rPr lang="it-IT" sz="1600" b="0" i="0" u="none" strike="noStrike" cap="none" dirty="0" err="1">
                  <a:solidFill>
                    <a:srgbClr val="3B2F20"/>
                  </a:solidFill>
                  <a:latin typeface="Cabin"/>
                  <a:ea typeface="Cabin"/>
                  <a:cs typeface="Cabin"/>
                  <a:sym typeface="Cabin"/>
                </a:rPr>
                <a:t>lavavetri..ma</a:t>
              </a:r>
              <a:r>
                <a:rPr lang="it-IT" sz="1600" b="0" i="0" u="none" strike="noStrike" cap="none" dirty="0">
                  <a:solidFill>
                    <a:srgbClr val="3B2F20"/>
                  </a:solidFill>
                  <a:latin typeface="Cabin"/>
                  <a:ea typeface="Cabin"/>
                  <a:cs typeface="Cabin"/>
                  <a:sym typeface="Cabin"/>
                </a:rPr>
                <a:t> tranquilla tanto il vitalizio ti resterà in gola</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2 :  </a:t>
              </a:r>
              <a:r>
                <a:rPr lang="it-IT" sz="1600" b="0" i="0" u="none" strike="noStrike" cap="none" dirty="0" err="1">
                  <a:solidFill>
                    <a:srgbClr val="3B2F20"/>
                  </a:solidFill>
                  <a:latin typeface="Cabin"/>
                  <a:ea typeface="Cabin"/>
                  <a:cs typeface="Cabin"/>
                  <a:sym typeface="Cabin"/>
                </a:rPr>
                <a:t>Amore,sei</a:t>
              </a:r>
              <a:r>
                <a:rPr lang="it-IT" sz="1600" b="0" i="0" u="none" strike="noStrike" cap="none" dirty="0">
                  <a:solidFill>
                    <a:srgbClr val="3B2F20"/>
                  </a:solidFill>
                  <a:latin typeface="Cabin"/>
                  <a:ea typeface="Cabin"/>
                  <a:cs typeface="Cabin"/>
                  <a:sym typeface="Cabin"/>
                </a:rPr>
                <a:t> presentabile? </a:t>
              </a:r>
              <a:r>
                <a:rPr lang="it-IT" sz="1600" b="0" i="0" u="none" strike="noStrike" cap="none" dirty="0" err="1">
                  <a:solidFill>
                    <a:srgbClr val="3B2F20"/>
                  </a:solidFill>
                  <a:latin typeface="Cabin"/>
                  <a:ea typeface="Cabin"/>
                  <a:cs typeface="Cabin"/>
                  <a:sym typeface="Cabin"/>
                </a:rPr>
                <a:t>Xchè</a:t>
              </a:r>
              <a:r>
                <a:rPr lang="it-IT" sz="1600" b="0" i="0" u="none" strike="noStrike" cap="none" dirty="0">
                  <a:solidFill>
                    <a:srgbClr val="3B2F20"/>
                  </a:solidFill>
                  <a:latin typeface="Cabin"/>
                  <a:ea typeface="Cabin"/>
                  <a:cs typeface="Cabin"/>
                  <a:sym typeface="Cabin"/>
                </a:rPr>
                <a:t> così via Skype ti faccio conoscere i miei parenti..." e fu così che da un tablet...</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3 :  &lt;MENTION_1&gt; Salvo poi mandare la culona a Mosca, </a:t>
              </a:r>
              <a:r>
                <a:rPr lang="it-IT" sz="1600" b="0" i="0" u="none" strike="noStrike" cap="none" dirty="0" err="1">
                  <a:solidFill>
                    <a:srgbClr val="3B2F20"/>
                  </a:solidFill>
                  <a:latin typeface="Cabin"/>
                  <a:ea typeface="Cabin"/>
                  <a:cs typeface="Cabin"/>
                  <a:sym typeface="Cabin"/>
                </a:rPr>
                <a:t>aummaumm</a:t>
              </a:r>
              <a:r>
                <a:rPr lang="it-IT" sz="1600" b="0" i="0" u="none" strike="noStrike" cap="none" dirty="0">
                  <a:solidFill>
                    <a:srgbClr val="3B2F20"/>
                  </a:solidFill>
                  <a:latin typeface="Cabin"/>
                  <a:ea typeface="Cabin"/>
                  <a:cs typeface="Cabin"/>
                  <a:sym typeface="Cabin"/>
                </a:rPr>
                <a:t>, per farsi dare da Putin...</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4 :  &lt;MENTION_1&gt; &lt;MENTION_2&gt; Vediamo Gentiloni, è ora di finirla di essere...</a:t>
              </a:r>
              <a:endParaRPr sz="1600" dirty="0"/>
            </a:p>
          </p:txBody>
        </p:sp>
        <p:cxnSp>
          <p:nvCxnSpPr>
            <p:cNvPr id="240" name="Google Shape;240;p21"/>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sp>
        <p:nvSpPr>
          <p:cNvPr id="2" name="Google Shape;107;p14">
            <a:extLst>
              <a:ext uri="{FF2B5EF4-FFF2-40B4-BE49-F238E27FC236}">
                <a16:creationId xmlns:a16="http://schemas.microsoft.com/office/drawing/2014/main" id="{84A4BD76-510D-B4E0-84F0-806C8F4542BA}"/>
              </a:ext>
            </a:extLst>
          </p:cNvPr>
          <p:cNvSpPr txBox="1"/>
          <p:nvPr/>
        </p:nvSpPr>
        <p:spPr>
          <a:xfrm>
            <a:off x="2649490" y="3556222"/>
            <a:ext cx="3809708" cy="75405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dirty="0">
                <a:solidFill>
                  <a:srgbClr val="3B2F20"/>
                </a:solidFill>
                <a:latin typeface="Montserrat"/>
                <a:sym typeface="Montserrat"/>
              </a:rPr>
              <a:t>PRE-CLEANING</a:t>
            </a:r>
            <a:endParaRPr dirty="0"/>
          </a:p>
        </p:txBody>
      </p:sp>
      <p:sp>
        <p:nvSpPr>
          <p:cNvPr id="3" name="Google Shape;107;p14">
            <a:extLst>
              <a:ext uri="{FF2B5EF4-FFF2-40B4-BE49-F238E27FC236}">
                <a16:creationId xmlns:a16="http://schemas.microsoft.com/office/drawing/2014/main" id="{25F8C850-3CA4-0647-7C7C-142F09320771}"/>
              </a:ext>
            </a:extLst>
          </p:cNvPr>
          <p:cNvSpPr txBox="1"/>
          <p:nvPr/>
        </p:nvSpPr>
        <p:spPr>
          <a:xfrm>
            <a:off x="11828804" y="3511801"/>
            <a:ext cx="3809708" cy="75405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dirty="0">
                <a:solidFill>
                  <a:srgbClr val="3B2F20"/>
                </a:solidFill>
                <a:latin typeface="Montserrat"/>
                <a:sym typeface="Montserrat"/>
              </a:rPr>
              <a:t>POST-CLEANING</a:t>
            </a:r>
            <a:endParaRPr dirty="0"/>
          </a:p>
        </p:txBody>
      </p:sp>
      <p:grpSp>
        <p:nvGrpSpPr>
          <p:cNvPr id="10" name="Google Shape;235;p21">
            <a:extLst>
              <a:ext uri="{FF2B5EF4-FFF2-40B4-BE49-F238E27FC236}">
                <a16:creationId xmlns:a16="http://schemas.microsoft.com/office/drawing/2014/main" id="{1B78EBE8-6271-EEC5-E5E2-F340870CBF52}"/>
              </a:ext>
            </a:extLst>
          </p:cNvPr>
          <p:cNvGrpSpPr/>
          <p:nvPr/>
        </p:nvGrpSpPr>
        <p:grpSpPr>
          <a:xfrm>
            <a:off x="10036973" y="4585435"/>
            <a:ext cx="7393365" cy="5701564"/>
            <a:chOff x="0" y="0"/>
            <a:chExt cx="7230530" cy="7422409"/>
          </a:xfrm>
        </p:grpSpPr>
        <p:sp>
          <p:nvSpPr>
            <p:cNvPr id="11" name="Google Shape;236;p21">
              <a:extLst>
                <a:ext uri="{FF2B5EF4-FFF2-40B4-BE49-F238E27FC236}">
                  <a16:creationId xmlns:a16="http://schemas.microsoft.com/office/drawing/2014/main" id="{1773282D-E48A-EC56-31DC-79E84E7D05F9}"/>
                </a:ext>
              </a:extLst>
            </p:cNvPr>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p21">
              <a:extLst>
                <a:ext uri="{FF2B5EF4-FFF2-40B4-BE49-F238E27FC236}">
                  <a16:creationId xmlns:a16="http://schemas.microsoft.com/office/drawing/2014/main" id="{3E89373B-7FF0-AB7B-4A13-F9F17851B114}"/>
                </a:ext>
              </a:extLst>
            </p:cNvPr>
            <p:cNvSpPr/>
            <p:nvPr/>
          </p:nvSpPr>
          <p:spPr>
            <a:xfrm>
              <a:off x="456042" y="536510"/>
              <a:ext cx="6293795"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13" name="Google Shape;239;p21">
              <a:extLst>
                <a:ext uri="{FF2B5EF4-FFF2-40B4-BE49-F238E27FC236}">
                  <a16:creationId xmlns:a16="http://schemas.microsoft.com/office/drawing/2014/main" id="{B838A664-879E-3EA3-702E-33A2AD80DF86}"/>
                </a:ext>
              </a:extLst>
            </p:cNvPr>
            <p:cNvSpPr txBox="1"/>
            <p:nvPr/>
          </p:nvSpPr>
          <p:spPr>
            <a:xfrm>
              <a:off x="575180" y="957797"/>
              <a:ext cx="6080167" cy="3750268"/>
            </a:xfrm>
            <a:prstGeom prst="rect">
              <a:avLst/>
            </a:prstGeom>
            <a:noFill/>
            <a:ln>
              <a:noFill/>
            </a:ln>
          </p:spPr>
          <p:txBody>
            <a:bodyPr spcFirstLastPara="1" wrap="square" lIns="0" tIns="0" rIns="0" bIns="0" anchor="t" anchorCtr="0">
              <a:spAutoFit/>
            </a:bodyPr>
            <a:lstStyle/>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0 :  Fatti trovare  te lo do volentieri e ti s***** in bocca</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1 :  Tu dovresti ricominciare dai semafori a fare la </a:t>
              </a:r>
              <a:r>
                <a:rPr lang="it-IT" sz="1600" b="0" i="0" u="none" strike="noStrike" cap="none" dirty="0" err="1">
                  <a:solidFill>
                    <a:srgbClr val="3B2F20"/>
                  </a:solidFill>
                  <a:latin typeface="Cabin"/>
                  <a:ea typeface="Cabin"/>
                  <a:cs typeface="Cabin"/>
                  <a:sym typeface="Cabin"/>
                </a:rPr>
                <a:t>lavavetri..ma</a:t>
              </a:r>
              <a:r>
                <a:rPr lang="it-IT" sz="1600" b="0" i="0" u="none" strike="noStrike" cap="none" dirty="0">
                  <a:solidFill>
                    <a:srgbClr val="3B2F20"/>
                  </a:solidFill>
                  <a:latin typeface="Cabin"/>
                  <a:ea typeface="Cabin"/>
                  <a:cs typeface="Cabin"/>
                  <a:sym typeface="Cabin"/>
                </a:rPr>
                <a:t> tranquilla tanto il vitalizio ti resterà in gola</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2 :  </a:t>
              </a:r>
              <a:r>
                <a:rPr lang="it-IT" sz="1600" b="0" i="0" u="none" strike="noStrike" cap="none" dirty="0" err="1">
                  <a:solidFill>
                    <a:srgbClr val="3B2F20"/>
                  </a:solidFill>
                  <a:latin typeface="Cabin"/>
                  <a:ea typeface="Cabin"/>
                  <a:cs typeface="Cabin"/>
                  <a:sym typeface="Cabin"/>
                </a:rPr>
                <a:t>Amore,sei</a:t>
              </a:r>
              <a:r>
                <a:rPr lang="it-IT" sz="1600" b="0" i="0" u="none" strike="noStrike" cap="none" dirty="0">
                  <a:solidFill>
                    <a:srgbClr val="3B2F20"/>
                  </a:solidFill>
                  <a:latin typeface="Cabin"/>
                  <a:ea typeface="Cabin"/>
                  <a:cs typeface="Cabin"/>
                  <a:sym typeface="Cabin"/>
                </a:rPr>
                <a:t> presentabile? </a:t>
              </a:r>
              <a:r>
                <a:rPr lang="it-IT" sz="1600" b="0" i="0" u="none" strike="noStrike" cap="none" dirty="0" err="1">
                  <a:solidFill>
                    <a:srgbClr val="3B2F20"/>
                  </a:solidFill>
                  <a:latin typeface="Cabin"/>
                  <a:ea typeface="Cabin"/>
                  <a:cs typeface="Cabin"/>
                  <a:sym typeface="Cabin"/>
                </a:rPr>
                <a:t>Xchè</a:t>
              </a:r>
              <a:r>
                <a:rPr lang="it-IT" sz="1600" b="0" i="0" u="none" strike="noStrike" cap="none" dirty="0">
                  <a:solidFill>
                    <a:srgbClr val="3B2F20"/>
                  </a:solidFill>
                  <a:latin typeface="Cabin"/>
                  <a:ea typeface="Cabin"/>
                  <a:cs typeface="Cabin"/>
                  <a:sym typeface="Cabin"/>
                </a:rPr>
                <a:t> così via Skype ti faccio conoscere i miei parenti..." e fu così che da un tablet...</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3 :  Salvo poi mandare la culona a Mosca, </a:t>
              </a:r>
              <a:r>
                <a:rPr lang="it-IT" sz="1600" b="0" i="0" u="none" strike="noStrike" cap="none" dirty="0" err="1">
                  <a:solidFill>
                    <a:srgbClr val="3B2F20"/>
                  </a:solidFill>
                  <a:latin typeface="Cabin"/>
                  <a:ea typeface="Cabin"/>
                  <a:cs typeface="Cabin"/>
                  <a:sym typeface="Cabin"/>
                </a:rPr>
                <a:t>aummaumm</a:t>
              </a:r>
              <a:r>
                <a:rPr lang="it-IT" sz="1600" b="0" i="0" u="none" strike="noStrike" cap="none" dirty="0">
                  <a:solidFill>
                    <a:srgbClr val="3B2F20"/>
                  </a:solidFill>
                  <a:latin typeface="Cabin"/>
                  <a:ea typeface="Cabin"/>
                  <a:cs typeface="Cabin"/>
                  <a:sym typeface="Cabin"/>
                </a:rPr>
                <a:t>, per farsi dare da Putin...</a:t>
              </a:r>
            </a:p>
            <a:p>
              <a:pPr marL="285750" marR="0" lvl="0" indent="-285750" rtl="0">
                <a:lnSpc>
                  <a:spcPct val="130000"/>
                </a:lnSpc>
                <a:spcBef>
                  <a:spcPts val="0"/>
                </a:spcBef>
                <a:spcAft>
                  <a:spcPts val="0"/>
                </a:spcAft>
                <a:buFont typeface="Arial" panose="020B0604020202020204" pitchFamily="34" charset="0"/>
                <a:buChar char="•"/>
              </a:pPr>
              <a:r>
                <a:rPr lang="it-IT" sz="1600" b="0" i="0" u="none" strike="noStrike" cap="none" dirty="0">
                  <a:solidFill>
                    <a:srgbClr val="3B2F20"/>
                  </a:solidFill>
                  <a:latin typeface="Cabin"/>
                  <a:ea typeface="Cabin"/>
                  <a:cs typeface="Cabin"/>
                  <a:sym typeface="Cabin"/>
                </a:rPr>
                <a:t>Tweet  4 :  Vediamo Gentiloni, è ora di finirla di essere servili! Pensiamo al danno che la...</a:t>
              </a:r>
              <a:endParaRPr sz="1600" dirty="0"/>
            </a:p>
          </p:txBody>
        </p:sp>
        <p:cxnSp>
          <p:nvCxnSpPr>
            <p:cNvPr id="14" name="Google Shape;240;p21">
              <a:extLst>
                <a:ext uri="{FF2B5EF4-FFF2-40B4-BE49-F238E27FC236}">
                  <a16:creationId xmlns:a16="http://schemas.microsoft.com/office/drawing/2014/main" id="{F56C3F94-76EE-943E-C288-53AE2FD13266}"/>
                </a:ext>
              </a:extLst>
            </p:cNvPr>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cxnSp>
        <p:nvCxnSpPr>
          <p:cNvPr id="15" name="Google Shape;418;p33">
            <a:extLst>
              <a:ext uri="{FF2B5EF4-FFF2-40B4-BE49-F238E27FC236}">
                <a16:creationId xmlns:a16="http://schemas.microsoft.com/office/drawing/2014/main" id="{B80F39C1-292F-05E7-FED9-5C25BE954645}"/>
              </a:ext>
            </a:extLst>
          </p:cNvPr>
          <p:cNvCxnSpPr/>
          <p:nvPr/>
        </p:nvCxnSpPr>
        <p:spPr>
          <a:xfrm rot="10800000">
            <a:off x="5002129" y="2931455"/>
            <a:ext cx="8283742"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3440650" y="2927503"/>
            <a:ext cx="11549574" cy="443198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3B2F20"/>
                </a:solidFill>
                <a:latin typeface="Montserrat"/>
                <a:sym typeface="Montserrat"/>
              </a:rPr>
              <a:t>DIVIDING THE TRAINING SET AND THE TEST SET</a:t>
            </a:r>
            <a:endParaRPr sz="8000" dirty="0"/>
          </a:p>
        </p:txBody>
      </p:sp>
      <p:pic>
        <p:nvPicPr>
          <p:cNvPr id="3" name="Elemento grafico 2" descr="Matematica con riempimento a tinta unita">
            <a:extLst>
              <a:ext uri="{FF2B5EF4-FFF2-40B4-BE49-F238E27FC236}">
                <a16:creationId xmlns:a16="http://schemas.microsoft.com/office/drawing/2014/main" id="{85F2817B-F793-D9B1-83F8-F6DCA93A42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06087" y="3811703"/>
            <a:ext cx="2663582" cy="2663582"/>
          </a:xfrm>
          <a:prstGeom prst="rect">
            <a:avLst/>
          </a:prstGeom>
        </p:spPr>
      </p:pic>
      <p:pic>
        <p:nvPicPr>
          <p:cNvPr id="4" name="Elemento grafico 3" descr="Matematica con riempimento a tinta unita">
            <a:extLst>
              <a:ext uri="{FF2B5EF4-FFF2-40B4-BE49-F238E27FC236}">
                <a16:creationId xmlns:a16="http://schemas.microsoft.com/office/drawing/2014/main" id="{324D14D5-C4D6-3A12-2699-44EE95804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31" y="3811703"/>
            <a:ext cx="2663582" cy="2663582"/>
          </a:xfrm>
          <a:prstGeom prst="rect">
            <a:avLst/>
          </a:prstGeom>
        </p:spPr>
      </p:pic>
    </p:spTree>
    <p:extLst>
      <p:ext uri="{BB962C8B-B14F-4D97-AF65-F5344CB8AC3E}">
        <p14:creationId xmlns:p14="http://schemas.microsoft.com/office/powerpoint/2010/main" val="24758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3006</Words>
  <Application>Microsoft Office PowerPoint</Application>
  <PresentationFormat>Personalizzato</PresentationFormat>
  <Paragraphs>678</Paragraphs>
  <Slides>61</Slides>
  <Notes>61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61</vt:i4>
      </vt:variant>
    </vt:vector>
  </HeadingPairs>
  <TitlesOfParts>
    <vt:vector size="66" baseType="lpstr">
      <vt:lpstr>Calibri</vt:lpstr>
      <vt:lpstr>Cabin</vt:lpstr>
      <vt:lpstr>Arial</vt:lpstr>
      <vt:lpstr>Montserrat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Ivan</dc:creator>
  <cp:lastModifiedBy>Ivan De Cosmis</cp:lastModifiedBy>
  <cp:revision>3</cp:revision>
  <dcterms:modified xsi:type="dcterms:W3CDTF">2023-07-11T23:01:42Z</dcterms:modified>
</cp:coreProperties>
</file>